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60" r:id="rId2"/>
    <p:sldId id="258" r:id="rId3"/>
    <p:sldId id="259" r:id="rId4"/>
    <p:sldId id="261" r:id="rId5"/>
    <p:sldId id="262" r:id="rId6"/>
    <p:sldId id="294" r:id="rId7"/>
    <p:sldId id="265" r:id="rId8"/>
    <p:sldId id="287" r:id="rId9"/>
    <p:sldId id="293" r:id="rId10"/>
    <p:sldId id="267" r:id="rId11"/>
    <p:sldId id="289" r:id="rId12"/>
    <p:sldId id="295" r:id="rId13"/>
    <p:sldId id="264" r:id="rId14"/>
    <p:sldId id="290" r:id="rId15"/>
    <p:sldId id="291" r:id="rId16"/>
    <p:sldId id="292" r:id="rId17"/>
    <p:sldId id="296" r:id="rId18"/>
    <p:sldId id="286" r:id="rId19"/>
    <p:sldId id="297" r:id="rId20"/>
    <p:sldId id="298" r:id="rId21"/>
    <p:sldId id="299" r:id="rId22"/>
    <p:sldId id="303" r:id="rId23"/>
    <p:sldId id="307" r:id="rId24"/>
    <p:sldId id="266" r:id="rId25"/>
    <p:sldId id="304" r:id="rId26"/>
    <p:sldId id="300" r:id="rId27"/>
    <p:sldId id="302" r:id="rId28"/>
    <p:sldId id="309" r:id="rId29"/>
    <p:sldId id="301" r:id="rId30"/>
    <p:sldId id="308" r:id="rId31"/>
    <p:sldId id="3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FDC34-DC17-4695-A1DE-9A01878EF6B0}" v="1" dt="2023-12-13T11:23:25.525"/>
    <p1510:client id="{5D48AA0F-53F4-4E4D-9B8C-ED20D4DB3FDB}" v="1679" dt="2023-12-13T19:00:36.946"/>
    <p1510:client id="{83E06846-876D-4B8E-97B4-8B2972EB78A9}" v="3882" dt="2023-12-13T14:09:26.238"/>
    <p1510:client id="{A16D8DAE-2775-4D9E-B871-0D271D728B1C}" v="38" dt="2023-12-10T17:46:53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165" autoAdjust="0"/>
  </p:normalViewPr>
  <p:slideViewPr>
    <p:cSldViewPr snapToGrid="0">
      <p:cViewPr varScale="1">
        <p:scale>
          <a:sx n="85" d="100"/>
          <a:sy n="85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8B22-158F-EE0B-0254-FAC9DF95C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F6443-FF48-CE70-D5F8-EC5D791E6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5D3AA-A7E5-D949-2911-B1FFEBA7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9144E-E06E-B65F-5A31-7639740B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04289-B848-3B53-9366-823733CB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17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571A-0FA2-DAF4-1379-EB7807E3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FF436-2EF0-5EA7-1680-A7A8BFDE0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607D-9049-784F-F1C7-B0832893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0A939-6110-BBE8-8E15-A8E325F5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2FB78-486C-922C-7197-B5366C4A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45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7FE4-B157-CC43-0ABD-665FA81A2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13210-5EB2-D1E1-BB1B-892B17785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BAE19-9F95-1906-F992-9E7D3790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A1D9B-CF7B-2EF0-3813-58B46D98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BBDF2-C95E-B395-5E4E-0D10005E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3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CB53-B855-BFD5-7522-853C0250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3EB1-4339-F5CE-2C23-DC4AE5CD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8CB9D-ADD8-8F6D-FB57-19D77B2A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E135D-5F25-725A-7BC3-C549F3B4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91B8-9121-ADCF-C365-A8225706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4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5604A-F48F-C9C3-0502-E12FE2F9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23125-B6D3-8093-B1FC-CBC59C0D4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851A5-8DBC-5216-40E4-27177E18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9B9E5-A398-318D-1CBA-8D4199A6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0107-2833-F5DC-0AEA-767D9ACD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2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B8D-0DF2-1EEE-FB80-893EEEBE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1A16C-1FFC-3654-4149-D978A84AD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4265C-3DE9-646F-7827-D9E4EC94F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52A78-A8D6-76E5-0D86-F3D17926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35B7C-6E83-9D27-6FE3-CF67F52E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C43C9-9603-9101-2E6C-878CE9801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58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A21A-092F-103D-BE8D-ABAFD967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E36F5-1C73-4623-3928-9F753ED08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3FAE1-DC8A-3134-142C-8A7A4AFAB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01E11-DAAF-8425-C975-779517C3E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A64A8-3F8E-D41A-7506-2B32D567B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8F100-86CA-DFFA-E547-035111D0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5E5BE-E295-065A-1E61-0739F0B1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DEA4D-0BD4-93D4-CAB7-4FA890EE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19B3-B90D-A5B0-7269-18F7DF6A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B6EE8-91F7-F578-A8E8-B61ED592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77A39-E779-D3BA-4744-EFB7CE77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26F1D-4B5A-BC0C-EEE4-12AEDFF4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29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2C835-20D0-44AD-A7DB-F66422AE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20A5B-55EE-27A1-3950-9B865224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4A925-2D6C-7E4C-863A-FCF934E9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5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E4C4-BB99-324C-C4CE-8F22E911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5B95-ACE8-50F0-009C-7D5AE50A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19C35-A816-CCDD-E7AC-DCB66F098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53F1-540C-855B-0E5C-498A350F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4A88B-CAD7-E766-7FE9-6BDECB97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BFF40-B946-B824-5639-062D6CA0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58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3126-2B27-4168-BA65-5BA2E36D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16667-0508-FC06-D0FE-C6850814A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5BBCC-AF71-941B-4723-FCE39B7DC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FA14-2303-CAA6-97B9-7BABE400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78D2C-B101-94C6-C333-461D14DD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5F37A-5D23-25B2-6A96-4AEBC0D5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71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03AB0-3856-021B-84F6-D2814F12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47853-4C04-401F-CD9B-DEEED4C7A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0E975-071D-5EF4-65C4-40FFD8EEE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AC10-590B-44DF-8E2F-79EFA21C75DF}" type="datetimeFigureOut">
              <a:rPr lang="en-GB" smtClean="0"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2830-C98E-41B5-2798-9CC94E6C0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4375-7ECE-DB64-E7D3-3739BED35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3A994-D6BA-47B9-816E-18CFC6B12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77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17/06/relationships/model3d" Target="../media/model3d5.glb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17/06/relationships/model3d" Target="../media/model3d2.glb"/><Relationship Id="rId12" Type="http://schemas.openxmlformats.org/officeDocument/2006/relationships/image" Target="../media/image7.png"/><Relationship Id="rId17" Type="http://schemas.microsoft.com/office/2017/06/relationships/model3d" Target="../media/model3d7.glb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17/06/relationships/model3d" Target="../media/model3d4.glb"/><Relationship Id="rId5" Type="http://schemas.microsoft.com/office/2017/06/relationships/model3d" Target="../media/model3d1.glb"/><Relationship Id="rId15" Type="http://schemas.microsoft.com/office/2017/06/relationships/model3d" Target="../media/model3d6.glb"/><Relationship Id="rId10" Type="http://schemas.openxmlformats.org/officeDocument/2006/relationships/image" Target="../media/image6.png"/><Relationship Id="rId19" Type="http://schemas.microsoft.com/office/2017/06/relationships/model3d" Target="../media/model3d8.glb"/><Relationship Id="rId4" Type="http://schemas.openxmlformats.org/officeDocument/2006/relationships/image" Target="../media/image3.svg"/><Relationship Id="rId9" Type="http://schemas.microsoft.com/office/2017/06/relationships/model3d" Target="../media/model3d3.glb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microsoft.com/office/2017/06/relationships/model3d" Target="../media/model3d4.glb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17/06/relationships/model3d" Target="../media/model3d3.glb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17/06/relationships/model3d" Target="../media/model3d6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microsoft.com/office/2017/06/relationships/model3d" Target="../media/model3d8.glb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microsoft.com/office/2017/06/relationships/model3d" Target="../media/model3d8.glb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microsoft.com/office/2017/06/relationships/model3d" Target="../media/model3d8.glb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microsoft.com/office/2017/06/relationships/model3d" Target="../media/model3d5.glb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microsoft.com/office/2017/06/relationships/model3d" Target="../media/model3d8.glb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microsoft.com/office/2017/06/relationships/model3d" Target="../media/model3d5.glb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microsoft.com/office/2017/06/relationships/model3d" Target="../media/model3d8.glb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17/06/relationships/model3d" Target="../media/model3d2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17/06/relationships/model3d" Target="../media/model3d2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17/06/relationships/model3d" Target="../media/model3d6.glb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17/06/relationships/model3d" Target="../media/model3d6.glb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17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17/06/relationships/model3d" Target="../media/model3d5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8.png"/><Relationship Id="rId4" Type="http://schemas.microsoft.com/office/2017/06/relationships/model3d" Target="../media/model3d5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7.glb"/><Relationship Id="rId5" Type="http://schemas.openxmlformats.org/officeDocument/2006/relationships/image" Target="../media/image19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17/06/relationships/model3d" Target="../media/model3d7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pple with a face on it&#10;&#10;Description automatically generated">
            <a:extLst>
              <a:ext uri="{FF2B5EF4-FFF2-40B4-BE49-F238E27FC236}">
                <a16:creationId xmlns:a16="http://schemas.microsoft.com/office/drawing/2014/main" id="{7FE8CF7E-6097-C65A-ECF6-3FF847771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24" y="0"/>
            <a:ext cx="82831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77F8C4-06E4-E14E-03EA-AEE9F7CBBE1A}"/>
              </a:ext>
            </a:extLst>
          </p:cNvPr>
          <p:cNvSpPr/>
          <p:nvPr/>
        </p:nvSpPr>
        <p:spPr>
          <a:xfrm>
            <a:off x="16632072" y="2939222"/>
            <a:ext cx="39180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Group 20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Smart Tank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93B4CD-A97D-A948-4E46-78E76A241ED4}"/>
              </a:ext>
            </a:extLst>
          </p:cNvPr>
          <p:cNvSpPr/>
          <p:nvPr/>
        </p:nvSpPr>
        <p:spPr>
          <a:xfrm>
            <a:off x="2607029" y="2551837"/>
            <a:ext cx="70262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Press Space To</a:t>
            </a:r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Begin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0FBDA-B2A4-1A4C-D6F5-878A59A24B0E}"/>
              </a:ext>
            </a:extLst>
          </p:cNvPr>
          <p:cNvSpPr/>
          <p:nvPr/>
        </p:nvSpPr>
        <p:spPr>
          <a:xfrm>
            <a:off x="5058696" y="-2894993"/>
            <a:ext cx="207460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C26CE6-1DE3-CE59-9ED6-556E04E2FA74}"/>
              </a:ext>
            </a:extLst>
          </p:cNvPr>
          <p:cNvSpPr/>
          <p:nvPr/>
        </p:nvSpPr>
        <p:spPr>
          <a:xfrm>
            <a:off x="5522764" y="-2048608"/>
            <a:ext cx="1146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</a:t>
            </a:r>
          </a:p>
        </p:txBody>
      </p:sp>
      <p:pic>
        <p:nvPicPr>
          <p:cNvPr id="11" name="Graphic 10" descr="Cursor outline">
            <a:extLst>
              <a:ext uri="{FF2B5EF4-FFF2-40B4-BE49-F238E27FC236}">
                <a16:creationId xmlns:a16="http://schemas.microsoft.com/office/drawing/2014/main" id="{03A5FEA6-C7F8-D88C-BC78-50DE4D8C7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A096DE01-DF76-75B3-DFC0-5128B8D7C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2470436"/>
                  </p:ext>
                </p:extLst>
              </p:nvPr>
            </p:nvGraphicFramePr>
            <p:xfrm>
              <a:off x="-5894724" y="-3203991"/>
              <a:ext cx="4567145" cy="25448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567145" cy="2544857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4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A096DE01-DF76-75B3-DFC0-5128B8D7C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894724" y="-3203991"/>
                <a:ext cx="4567145" cy="2544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DCD7BB6-7BEC-C627-F9CC-5187B101E2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1646040"/>
                  </p:ext>
                </p:extLst>
              </p:nvPr>
            </p:nvGraphicFramePr>
            <p:xfrm>
              <a:off x="11975692" y="2313774"/>
              <a:ext cx="4538880" cy="252909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538880" cy="2529096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143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DCD7BB6-7BEC-C627-F9CC-5187B101E2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75692" y="2313774"/>
                <a:ext cx="4538880" cy="2529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0ECF04A1-E1B3-DB06-209B-C4771A37F5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770857"/>
                  </p:ext>
                </p:extLst>
              </p:nvPr>
            </p:nvGraphicFramePr>
            <p:xfrm>
              <a:off x="-7099288" y="2928613"/>
              <a:ext cx="1712676" cy="201816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712676" cy="2018161"/>
                    </a:xfrm>
                    <a:prstGeom prst="rect">
                      <a:avLst/>
                    </a:prstGeom>
                  </am3d:spPr>
                  <am3d:camera>
                    <am3d:pos x="0" y="0" z="60864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839" d="1000000"/>
                    <am3d:preTrans dx="-264426601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1245889" ay="-151802" az="-5753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6070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0ECF04A1-E1B3-DB06-209B-C4771A37F5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099288" y="2928613"/>
                <a:ext cx="1712676" cy="2018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B00550C7-0779-B9D1-310A-715898543B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4616673"/>
                  </p:ext>
                </p:extLst>
              </p:nvPr>
            </p:nvGraphicFramePr>
            <p:xfrm>
              <a:off x="-5005528" y="2313774"/>
              <a:ext cx="2364332" cy="2926289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364332" cy="2926289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8300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B00550C7-0779-B9D1-310A-715898543B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5005528" y="2313774"/>
                <a:ext cx="2364332" cy="2926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807907B8-1A9A-CCA9-07B0-02A4C002BDA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53917778"/>
                  </p:ext>
                </p:extLst>
              </p:nvPr>
            </p:nvGraphicFramePr>
            <p:xfrm>
              <a:off x="-6866443" y="-828560"/>
              <a:ext cx="1088521" cy="314233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88521" cy="3142334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453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807907B8-1A9A-CCA9-07B0-02A4C002BD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6866443" y="-828560"/>
                <a:ext cx="1088521" cy="3142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93D5F1B3-0DC1-FADD-1D38-395B810713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11545492"/>
                  </p:ext>
                </p:extLst>
              </p:nvPr>
            </p:nvGraphicFramePr>
            <p:xfrm>
              <a:off x="-5894724" y="5173340"/>
              <a:ext cx="4018279" cy="2559358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4018279" cy="2559358"/>
                    </a:xfrm>
                    <a:prstGeom prst="rect">
                      <a:avLst/>
                    </a:prstGeom>
                  </am3d:spPr>
                  <am3d:camera>
                    <am3d:pos x="0" y="0" z="617705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220" d="1000000"/>
                    <am3d:preTrans dx="-115265936" dy="-9787814" dz="-462413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5306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93D5F1B3-0DC1-FADD-1D38-395B81071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5894724" y="5173340"/>
                <a:ext cx="4018279" cy="2559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660E316A-1591-1CA0-7211-BE1B8ACB88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0029550"/>
                  </p:ext>
                </p:extLst>
              </p:nvPr>
            </p:nvGraphicFramePr>
            <p:xfrm>
              <a:off x="-8575613" y="6491607"/>
              <a:ext cx="4548099" cy="2036118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4548099" cy="2036118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54186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660E316A-1591-1CA0-7211-BE1B8ACB88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8575613" y="6491607"/>
                <a:ext cx="4548099" cy="2036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9FD2FC07-9B4A-07B1-2B9D-AF4684C9E4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1975436"/>
                  </p:ext>
                </p:extLst>
              </p:nvPr>
            </p:nvGraphicFramePr>
            <p:xfrm>
              <a:off x="-4547945" y="7809953"/>
              <a:ext cx="4547944" cy="2035957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4547944" cy="2035957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51866086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5418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9FD2FC07-9B4A-07B1-2B9D-AF4684C9E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4547945" y="7809953"/>
                <a:ext cx="4547944" cy="20359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67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BB3530F-0D16-7E04-99CA-384C17D6C2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6911112"/>
                  </p:ext>
                </p:extLst>
              </p:nvPr>
            </p:nvGraphicFramePr>
            <p:xfrm>
              <a:off x="20134050" y="2314442"/>
              <a:ext cx="4847224" cy="45424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7224" cy="4542487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389" ay="-1658839" az="-888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BB3530F-0D16-7E04-99CA-384C17D6C2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34050" y="2314442"/>
                <a:ext cx="4847224" cy="454248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86034A62-E375-5439-5567-AC0569EB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DE5B5B7D-DABF-2949-9158-9999546271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2935138"/>
                  </p:ext>
                </p:extLst>
              </p:nvPr>
            </p:nvGraphicFramePr>
            <p:xfrm rot="10800000">
              <a:off x="7922057" y="11776161"/>
              <a:ext cx="2226561" cy="4091543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2226561" cy="4091543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DE5B5B7D-DABF-2949-9158-9999546271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7922057" y="11776161"/>
                <a:ext cx="2226561" cy="4091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3C2135-6556-6E56-2114-30FC6D75F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8217735"/>
                  </p:ext>
                </p:extLst>
              </p:nvPr>
            </p:nvGraphicFramePr>
            <p:xfrm rot="10800000">
              <a:off x="7922058" y="6932322"/>
              <a:ext cx="2218764" cy="4123279"/>
            </p:xfrm>
            <a:graphic>
              <a:graphicData uri="http://schemas.microsoft.com/office/drawing/2017/model3d">
                <am3d:model3d r:embed="rId8">
                  <am3d:spPr>
                    <a:xfrm rot="10800000">
                      <a:off x="0" y="0"/>
                      <a:ext cx="2218764" cy="412327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246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3C2135-6556-6E56-2114-30FC6D75F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7922058" y="6932322"/>
                <a:ext cx="2218764" cy="412327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A426BE3-5CF1-1BD9-7005-E52AD1DBA101}"/>
              </a:ext>
            </a:extLst>
          </p:cNvPr>
          <p:cNvSpPr/>
          <p:nvPr/>
        </p:nvSpPr>
        <p:spPr>
          <a:xfrm>
            <a:off x="182731" y="704491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5B932-7A6E-C3A7-FE2A-23B5C466B903}"/>
              </a:ext>
            </a:extLst>
          </p:cNvPr>
          <p:cNvSpPr/>
          <p:nvPr/>
        </p:nvSpPr>
        <p:spPr>
          <a:xfrm>
            <a:off x="-32865" y="1855005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734C5E-1991-6F3F-07DD-F7AA7F260F6A}"/>
              </a:ext>
            </a:extLst>
          </p:cNvPr>
          <p:cNvSpPr/>
          <p:nvPr/>
        </p:nvSpPr>
        <p:spPr>
          <a:xfrm>
            <a:off x="6425950" y="16577174"/>
            <a:ext cx="631332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b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Enemy Attack State is responsible for aggression against enemies.</a:t>
            </a: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this state the tank will chase, circle and attack enemies. 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an enemy is in view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is no enemy in view or if health, fuel or ammo is low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E5E9AB-FB05-82F6-BBAD-92180D058ED6}"/>
              </a:ext>
            </a:extLst>
          </p:cNvPr>
          <p:cNvSpPr/>
          <p:nvPr/>
        </p:nvSpPr>
        <p:spPr>
          <a:xfrm>
            <a:off x="6749006" y="15867705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939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304D96-C678-FC9D-636C-75916CCCEBEA}"/>
              </a:ext>
            </a:extLst>
          </p:cNvPr>
          <p:cNvSpPr/>
          <p:nvPr/>
        </p:nvSpPr>
        <p:spPr>
          <a:xfrm>
            <a:off x="182731" y="704491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6DF0A-346C-0722-FA55-9C0E6A61E9FB}"/>
              </a:ext>
            </a:extLst>
          </p:cNvPr>
          <p:cNvSpPr/>
          <p:nvPr/>
        </p:nvSpPr>
        <p:spPr>
          <a:xfrm>
            <a:off x="-32865" y="1855005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BB3530F-0D16-7E04-99CA-384C17D6C2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612" y="2389835"/>
              <a:ext cx="4847224" cy="45424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7224" cy="4542487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389" ay="-1658839" az="-888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BB3530F-0D16-7E04-99CA-384C17D6C2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612" y="2389835"/>
                <a:ext cx="4847224" cy="454248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86034A62-E375-5439-5567-AC0569EB1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2052DB-FD9E-4800-3811-09B537CE5173}"/>
              </a:ext>
            </a:extLst>
          </p:cNvPr>
          <p:cNvSpPr/>
          <p:nvPr/>
        </p:nvSpPr>
        <p:spPr>
          <a:xfrm>
            <a:off x="5883788" y="1413959"/>
            <a:ext cx="631332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b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Enemy Attack State is responsible for aggression against enemies.</a:t>
            </a: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this state the tank will chase, circle and attack enemies. 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an enemy is in view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is no enemy in view or if health, fuel or ammo is low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D90DF-9146-4F4B-E5DF-42CBDBC60CE9}"/>
              </a:ext>
            </a:extLst>
          </p:cNvPr>
          <p:cNvSpPr/>
          <p:nvPr/>
        </p:nvSpPr>
        <p:spPr>
          <a:xfrm>
            <a:off x="6206844" y="704490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  <a:endParaRPr lang="en-US" sz="4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28950CB-2091-7424-BE23-654592E7AA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1395681"/>
                  </p:ext>
                </p:extLst>
              </p:nvPr>
            </p:nvGraphicFramePr>
            <p:xfrm rot="10800000">
              <a:off x="7920008" y="-4091543"/>
              <a:ext cx="2226561" cy="4091543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2226561" cy="4091543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28950CB-2091-7424-BE23-654592E7AA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7920008" y="-4091543"/>
                <a:ext cx="2226561" cy="4091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824A19D1-A5CD-9EBF-AC7E-58EBC5779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4298851"/>
                  </p:ext>
                </p:extLst>
              </p:nvPr>
            </p:nvGraphicFramePr>
            <p:xfrm rot="10800000">
              <a:off x="7920009" y="-8935382"/>
              <a:ext cx="2218764" cy="4123279"/>
            </p:xfrm>
            <a:graphic>
              <a:graphicData uri="http://schemas.microsoft.com/office/drawing/2017/model3d">
                <am3d:model3d r:embed="rId8">
                  <am3d:spPr>
                    <a:xfrm rot="10800000">
                      <a:off x="0" y="0"/>
                      <a:ext cx="2218764" cy="412327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246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824A19D1-A5CD-9EBF-AC7E-58EBC5779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7920009" y="-8935382"/>
                <a:ext cx="2218764" cy="41232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46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304D96-C678-FC9D-636C-75916CCCEBEA}"/>
              </a:ext>
            </a:extLst>
          </p:cNvPr>
          <p:cNvSpPr/>
          <p:nvPr/>
        </p:nvSpPr>
        <p:spPr>
          <a:xfrm>
            <a:off x="182731" y="704491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6DF0A-346C-0722-FA55-9C0E6A61E9FB}"/>
              </a:ext>
            </a:extLst>
          </p:cNvPr>
          <p:cNvSpPr/>
          <p:nvPr/>
        </p:nvSpPr>
        <p:spPr>
          <a:xfrm>
            <a:off x="-32865" y="1855005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BB3530F-0D16-7E04-99CA-384C17D6C2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612" y="2389835"/>
              <a:ext cx="4847224" cy="45424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7224" cy="4542487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389" ay="-1658839" az="-888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BB3530F-0D16-7E04-99CA-384C17D6C2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612" y="2389835"/>
                <a:ext cx="4847224" cy="454248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2052DB-FD9E-4800-3811-09B537CE5173}"/>
              </a:ext>
            </a:extLst>
          </p:cNvPr>
          <p:cNvSpPr/>
          <p:nvPr/>
        </p:nvSpPr>
        <p:spPr>
          <a:xfrm>
            <a:off x="5883788" y="1413959"/>
            <a:ext cx="631332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b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Enemy Attack State is responsible for aggression against enemies.</a:t>
            </a: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this state the tank will chase, circle and attack enemies. 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an enemy is in view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is no enemy in view or if health, fuel or ammo is low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ED90DF-9146-4F4B-E5DF-42CBDBC60CE9}"/>
              </a:ext>
            </a:extLst>
          </p:cNvPr>
          <p:cNvSpPr/>
          <p:nvPr/>
        </p:nvSpPr>
        <p:spPr>
          <a:xfrm>
            <a:off x="6206844" y="704490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  <a:endParaRPr lang="en-US" sz="4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824A19D1-A5CD-9EBF-AC7E-58EBC57794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920009" y="-8935382"/>
              <a:ext cx="2218764" cy="4123279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2218764" cy="412327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6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824A19D1-A5CD-9EBF-AC7E-58EBC5779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920009" y="-8935382"/>
                <a:ext cx="2218764" cy="41232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42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F308E-1DA0-1E1C-A56D-051CBD296FE1}"/>
              </a:ext>
            </a:extLst>
          </p:cNvPr>
          <p:cNvSpPr/>
          <p:nvPr/>
        </p:nvSpPr>
        <p:spPr>
          <a:xfrm>
            <a:off x="25717832" y="64698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51576-88D7-F10C-A519-682AFBC8C577}"/>
              </a:ext>
            </a:extLst>
          </p:cNvPr>
          <p:cNvSpPr/>
          <p:nvPr/>
        </p:nvSpPr>
        <p:spPr>
          <a:xfrm>
            <a:off x="-4822502" y="5221069"/>
            <a:ext cx="1146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1040614"/>
                  </p:ext>
                </p:extLst>
              </p:nvPr>
            </p:nvGraphicFramePr>
            <p:xfrm>
              <a:off x="12192000" y="59780"/>
              <a:ext cx="12200525" cy="67982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00525" cy="6798220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16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2000" y="59780"/>
                <a:ext cx="12200525" cy="67982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39C3BB-B46B-866E-8FEC-CB807946D482}"/>
              </a:ext>
            </a:extLst>
          </p:cNvPr>
          <p:cNvSpPr/>
          <p:nvPr/>
        </p:nvSpPr>
        <p:spPr>
          <a:xfrm>
            <a:off x="24754569" y="153232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DEB25-521F-A3FD-418C-BF6C2D8EF0AE}"/>
              </a:ext>
            </a:extLst>
          </p:cNvPr>
          <p:cNvSpPr/>
          <p:nvPr/>
        </p:nvSpPr>
        <p:spPr>
          <a:xfrm>
            <a:off x="31012086" y="1531172"/>
            <a:ext cx="547272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collect state the tank will path towards any collectibles detected to replenish supplies (health ammo and fuel)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supplies are low and a collectible is found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are no collectibles found or if supplies are no longer low.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9F4DF-83C4-F68B-7605-CB52A131F128}"/>
              </a:ext>
            </a:extLst>
          </p:cNvPr>
          <p:cNvSpPr/>
          <p:nvPr/>
        </p:nvSpPr>
        <p:spPr>
          <a:xfrm>
            <a:off x="31511907" y="646980"/>
            <a:ext cx="4466179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  <a:p>
            <a:pPr algn="ctr"/>
            <a:endParaRPr lang="en-US" sz="40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95907F-035B-F40C-867E-832998CF64A0}"/>
              </a:ext>
            </a:extLst>
          </p:cNvPr>
          <p:cNvSpPr/>
          <p:nvPr/>
        </p:nvSpPr>
        <p:spPr>
          <a:xfrm>
            <a:off x="182731" y="704491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31569A-25D5-DC1C-39E0-33352B2F5E9F}"/>
              </a:ext>
            </a:extLst>
          </p:cNvPr>
          <p:cNvSpPr/>
          <p:nvPr/>
        </p:nvSpPr>
        <p:spPr>
          <a:xfrm>
            <a:off x="-32865" y="1855005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37629-7B34-1743-3F26-A1B02F9E3E25}"/>
              </a:ext>
            </a:extLst>
          </p:cNvPr>
          <p:cNvSpPr/>
          <p:nvPr/>
        </p:nvSpPr>
        <p:spPr>
          <a:xfrm>
            <a:off x="5883788" y="1413959"/>
            <a:ext cx="631332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b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Enemy Attack State is responsible for aggression against enemies.</a:t>
            </a: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this state the tank will chase, circle and attack enemies. 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an enemy is in view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is no enemy in view or if health, fuel or ammo is low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70C97B-A665-531C-F5E3-B39533C1AA1C}"/>
              </a:ext>
            </a:extLst>
          </p:cNvPr>
          <p:cNvSpPr/>
          <p:nvPr/>
        </p:nvSpPr>
        <p:spPr>
          <a:xfrm>
            <a:off x="6206844" y="704490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5241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F308E-1DA0-1E1C-A56D-051CBD296FE1}"/>
              </a:ext>
            </a:extLst>
          </p:cNvPr>
          <p:cNvSpPr/>
          <p:nvPr/>
        </p:nvSpPr>
        <p:spPr>
          <a:xfrm>
            <a:off x="1325307" y="64698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51576-88D7-F10C-A519-682AFBC8C577}"/>
              </a:ext>
            </a:extLst>
          </p:cNvPr>
          <p:cNvSpPr/>
          <p:nvPr/>
        </p:nvSpPr>
        <p:spPr>
          <a:xfrm>
            <a:off x="-4822502" y="5221069"/>
            <a:ext cx="1146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200525" y="59780"/>
              <a:ext cx="12200525" cy="67982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00525" cy="6798220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16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200525" y="59780"/>
                <a:ext cx="12200525" cy="67982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39C3BB-B46B-866E-8FEC-CB807946D482}"/>
              </a:ext>
            </a:extLst>
          </p:cNvPr>
          <p:cNvSpPr/>
          <p:nvPr/>
        </p:nvSpPr>
        <p:spPr>
          <a:xfrm>
            <a:off x="362044" y="153232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Graphic 2" descr="Cursor outline">
            <a:extLst>
              <a:ext uri="{FF2B5EF4-FFF2-40B4-BE49-F238E27FC236}">
                <a16:creationId xmlns:a16="http://schemas.microsoft.com/office/drawing/2014/main" id="{34F4868F-25D7-BB52-82CE-15726D4D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443245-8AB1-AD63-FC08-BF11C93DA803}"/>
              </a:ext>
            </a:extLst>
          </p:cNvPr>
          <p:cNvSpPr/>
          <p:nvPr/>
        </p:nvSpPr>
        <p:spPr>
          <a:xfrm>
            <a:off x="-23456440" y="821704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CFF81-D5EB-7073-9872-62944C2C8FD4}"/>
              </a:ext>
            </a:extLst>
          </p:cNvPr>
          <p:cNvSpPr/>
          <p:nvPr/>
        </p:nvSpPr>
        <p:spPr>
          <a:xfrm>
            <a:off x="-23672036" y="1972218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05FE6-083E-C27D-E361-C999FCAEE484}"/>
              </a:ext>
            </a:extLst>
          </p:cNvPr>
          <p:cNvSpPr/>
          <p:nvPr/>
        </p:nvSpPr>
        <p:spPr>
          <a:xfrm>
            <a:off x="-17755383" y="1531172"/>
            <a:ext cx="631332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b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Enemy Attack State is responsible for aggression against enemies.</a:t>
            </a: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this state the tank will chase, circle and attack enemies. 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an enemy is in view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is no enemy in view or if health, fuel or ammo is low</a:t>
            </a:r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9FF2-F8A4-736F-DC5B-689322AF89C5}"/>
              </a:ext>
            </a:extLst>
          </p:cNvPr>
          <p:cNvSpPr/>
          <p:nvPr/>
        </p:nvSpPr>
        <p:spPr>
          <a:xfrm>
            <a:off x="-17432327" y="821703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985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F308E-1DA0-1E1C-A56D-051CBD296FE1}"/>
              </a:ext>
            </a:extLst>
          </p:cNvPr>
          <p:cNvSpPr/>
          <p:nvPr/>
        </p:nvSpPr>
        <p:spPr>
          <a:xfrm>
            <a:off x="1325307" y="64698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51576-88D7-F10C-A519-682AFBC8C577}"/>
              </a:ext>
            </a:extLst>
          </p:cNvPr>
          <p:cNvSpPr/>
          <p:nvPr/>
        </p:nvSpPr>
        <p:spPr>
          <a:xfrm>
            <a:off x="-4822502" y="5221069"/>
            <a:ext cx="1146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200525" y="59780"/>
              <a:ext cx="12200525" cy="67982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00525" cy="6798220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16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200525" y="59780"/>
                <a:ext cx="12200525" cy="67982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39C3BB-B46B-866E-8FEC-CB807946D482}"/>
              </a:ext>
            </a:extLst>
          </p:cNvPr>
          <p:cNvSpPr/>
          <p:nvPr/>
        </p:nvSpPr>
        <p:spPr>
          <a:xfrm>
            <a:off x="362044" y="153232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DEB25-521F-A3FD-418C-BF6C2D8EF0AE}"/>
              </a:ext>
            </a:extLst>
          </p:cNvPr>
          <p:cNvSpPr/>
          <p:nvPr/>
        </p:nvSpPr>
        <p:spPr>
          <a:xfrm>
            <a:off x="6434463" y="-7667565"/>
            <a:ext cx="547272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collect state, the tank will path towards any collectibles detected to replenish supplies (health ammo and fuel)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supplies are low, and a collectible is found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are no collectibles found or if supplies are no longer low.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9F4DF-83C4-F68B-7605-CB52A131F128}"/>
              </a:ext>
            </a:extLst>
          </p:cNvPr>
          <p:cNvSpPr/>
          <p:nvPr/>
        </p:nvSpPr>
        <p:spPr>
          <a:xfrm>
            <a:off x="6934284" y="-8551757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0963DCA7-10CF-0076-FC38-01A707C9D4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1824778"/>
                  </p:ext>
                </p:extLst>
              </p:nvPr>
            </p:nvGraphicFramePr>
            <p:xfrm>
              <a:off x="8054092" y="-4091545"/>
              <a:ext cx="2226561" cy="40915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0963DCA7-10CF-0076-FC38-01A707C9D4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4092" y="-4091545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6724BC8F-E696-C102-AF35-661C5F2442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042017"/>
                  </p:ext>
                </p:extLst>
              </p:nvPr>
            </p:nvGraphicFramePr>
            <p:xfrm>
              <a:off x="7471413" y="2374031"/>
              <a:ext cx="1695959" cy="249289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95959" cy="2492894"/>
                    </a:xfrm>
                    <a:prstGeom prst="rect">
                      <a:avLst/>
                    </a:prstGeom>
                  </am3d:spPr>
                  <am3d:camera>
                    <am3d:pos x="0" y="0" z="60864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839" d="1000000"/>
                    <am3d:preTrans dx="-264426601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361" ay="2467731" az="71920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6724BC8F-E696-C102-AF35-661C5F2442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1413" y="2374031"/>
                <a:ext cx="1695959" cy="2492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3CEB9D2A-835B-2C1F-FCFA-E3BD388291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6907639"/>
                  </p:ext>
                </p:extLst>
              </p:nvPr>
            </p:nvGraphicFramePr>
            <p:xfrm>
              <a:off x="8828870" y="483705"/>
              <a:ext cx="2037823" cy="265306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823" cy="2653068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26113" ay="2326364" az="17702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66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3CEB9D2A-835B-2C1F-FCFA-E3BD388291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8870" y="483705"/>
                <a:ext cx="2037823" cy="2653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0B95804D-028C-A952-8BA1-25305AE988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0428698"/>
                  </p:ext>
                </p:extLst>
              </p:nvPr>
            </p:nvGraphicFramePr>
            <p:xfrm>
              <a:off x="8611176" y="4322347"/>
              <a:ext cx="2473209" cy="205194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73209" cy="2051948"/>
                    </a:xfrm>
                    <a:prstGeom prst="rect">
                      <a:avLst/>
                    </a:prstGeom>
                  </am3d:spPr>
                  <am3d:camera>
                    <am3d:pos x="0" y="0" z="617705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220" d="1000000"/>
                    <am3d:preTrans dx="-115265936" dy="-9787814" dz="-4624135"/>
                    <am3d:scale>
                      <am3d:sx n="1000000" d="1000000"/>
                      <am3d:sy n="1000000" d="1000000"/>
                      <am3d:sz n="1000000" d="1000000"/>
                    </am3d:scale>
                    <am3d:rot ax="529670" ay="-2089816" az="-30414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791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0B95804D-028C-A952-8BA1-25305AE988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11176" y="4322347"/>
                <a:ext cx="2473209" cy="20519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23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F308E-1DA0-1E1C-A56D-051CBD296FE1}"/>
              </a:ext>
            </a:extLst>
          </p:cNvPr>
          <p:cNvSpPr/>
          <p:nvPr/>
        </p:nvSpPr>
        <p:spPr>
          <a:xfrm>
            <a:off x="1325307" y="64698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51576-88D7-F10C-A519-682AFBC8C577}"/>
              </a:ext>
            </a:extLst>
          </p:cNvPr>
          <p:cNvSpPr/>
          <p:nvPr/>
        </p:nvSpPr>
        <p:spPr>
          <a:xfrm>
            <a:off x="-4822502" y="5221069"/>
            <a:ext cx="1146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2200525" y="59780"/>
              <a:ext cx="12200525" cy="67982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00525" cy="6798220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161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3CD0B1-ACEE-4718-4F8B-04768F3B0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200525" y="59780"/>
                <a:ext cx="12200525" cy="67982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239C3BB-B46B-866E-8FEC-CB807946D482}"/>
              </a:ext>
            </a:extLst>
          </p:cNvPr>
          <p:cNvSpPr/>
          <p:nvPr/>
        </p:nvSpPr>
        <p:spPr>
          <a:xfrm>
            <a:off x="362044" y="153232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Graphic 2" descr="Cursor outline">
            <a:extLst>
              <a:ext uri="{FF2B5EF4-FFF2-40B4-BE49-F238E27FC236}">
                <a16:creationId xmlns:a16="http://schemas.microsoft.com/office/drawing/2014/main" id="{34F4868F-25D7-BB52-82CE-15726D4DF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0DEB25-521F-A3FD-418C-BF6C2D8EF0AE}"/>
              </a:ext>
            </a:extLst>
          </p:cNvPr>
          <p:cNvSpPr/>
          <p:nvPr/>
        </p:nvSpPr>
        <p:spPr>
          <a:xfrm>
            <a:off x="6619561" y="1531172"/>
            <a:ext cx="547272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collect state, the tank will path towards any collectibles detected to replenish supplies (health ammo and fuel)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supplies are low, and a collectible is found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are no collectibles found or if supplies are no longer low.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9F4DF-83C4-F68B-7605-CB52A131F128}"/>
              </a:ext>
            </a:extLst>
          </p:cNvPr>
          <p:cNvSpPr/>
          <p:nvPr/>
        </p:nvSpPr>
        <p:spPr>
          <a:xfrm>
            <a:off x="7119382" y="646980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515C91A-EE0E-81E7-D9E7-5017C439CC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6260862"/>
                  </p:ext>
                </p:extLst>
              </p:nvPr>
            </p:nvGraphicFramePr>
            <p:xfrm>
              <a:off x="8239190" y="6858000"/>
              <a:ext cx="2226561" cy="40915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515C91A-EE0E-81E7-D9E7-5017C439C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39190" y="6858000"/>
                <a:ext cx="2226561" cy="4091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85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F308E-1DA0-1E1C-A56D-051CBD296FE1}"/>
              </a:ext>
            </a:extLst>
          </p:cNvPr>
          <p:cNvSpPr/>
          <p:nvPr/>
        </p:nvSpPr>
        <p:spPr>
          <a:xfrm>
            <a:off x="1325307" y="64698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51576-88D7-F10C-A519-682AFBC8C577}"/>
              </a:ext>
            </a:extLst>
          </p:cNvPr>
          <p:cNvSpPr/>
          <p:nvPr/>
        </p:nvSpPr>
        <p:spPr>
          <a:xfrm>
            <a:off x="-4822502" y="5221069"/>
            <a:ext cx="1146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39C3BB-B46B-866E-8FEC-CB807946D482}"/>
              </a:ext>
            </a:extLst>
          </p:cNvPr>
          <p:cNvSpPr/>
          <p:nvPr/>
        </p:nvSpPr>
        <p:spPr>
          <a:xfrm>
            <a:off x="362044" y="153232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Graphic 2" descr="Cursor outline">
            <a:extLst>
              <a:ext uri="{FF2B5EF4-FFF2-40B4-BE49-F238E27FC236}">
                <a16:creationId xmlns:a16="http://schemas.microsoft.com/office/drawing/2014/main" id="{34F4868F-25D7-BB52-82CE-15726D4DF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0DEB25-521F-A3FD-418C-BF6C2D8EF0AE}"/>
              </a:ext>
            </a:extLst>
          </p:cNvPr>
          <p:cNvSpPr/>
          <p:nvPr/>
        </p:nvSpPr>
        <p:spPr>
          <a:xfrm>
            <a:off x="6619561" y="1531172"/>
            <a:ext cx="547272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collect state, the tank will path towards any collectibles detected to replenish supplies (health ammo and fuel)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supplies are low, and a collectible is found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are no collectibles found or if supplies are no longer low.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09F4DF-83C4-F68B-7605-CB52A131F128}"/>
              </a:ext>
            </a:extLst>
          </p:cNvPr>
          <p:cNvSpPr/>
          <p:nvPr/>
        </p:nvSpPr>
        <p:spPr>
          <a:xfrm>
            <a:off x="7119382" y="646980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</p:txBody>
      </p:sp>
    </p:spTree>
    <p:extLst>
      <p:ext uri="{BB962C8B-B14F-4D97-AF65-F5344CB8AC3E}">
        <p14:creationId xmlns:p14="http://schemas.microsoft.com/office/powerpoint/2010/main" val="254661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1761A-E5B1-5C21-8488-9822E296831A}"/>
              </a:ext>
            </a:extLst>
          </p:cNvPr>
          <p:cNvSpPr/>
          <p:nvPr/>
        </p:nvSpPr>
        <p:spPr>
          <a:xfrm>
            <a:off x="-8190491" y="-6234382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D963C-5851-64C0-646F-FC8D8DC5F291}"/>
              </a:ext>
            </a:extLst>
          </p:cNvPr>
          <p:cNvSpPr/>
          <p:nvPr/>
        </p:nvSpPr>
        <p:spPr>
          <a:xfrm>
            <a:off x="-8225385" y="-4936404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9928921"/>
                  </p:ext>
                </p:extLst>
              </p:nvPr>
            </p:nvGraphicFramePr>
            <p:xfrm>
              <a:off x="-6410194" y="-4385224"/>
              <a:ext cx="3330326" cy="26832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30326" cy="2683291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410194" y="-4385224"/>
                <a:ext cx="3330326" cy="268329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EA3DCAA3-8FA4-254A-A80A-715DFE50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633729B1-969E-EA56-A376-3225046E11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3004285"/>
                  </p:ext>
                </p:extLst>
              </p:nvPr>
            </p:nvGraphicFramePr>
            <p:xfrm>
              <a:off x="-7650926" y="758893"/>
              <a:ext cx="3361475" cy="271393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1475" cy="271393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6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633729B1-969E-EA56-A376-3225046E1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650926" y="758893"/>
                <a:ext cx="3361475" cy="2713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AA7A637A-6061-F52D-66B4-88E789316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4052050"/>
                  </p:ext>
                </p:extLst>
              </p:nvPr>
            </p:nvGraphicFramePr>
            <p:xfrm>
              <a:off x="-4351983" y="-3782439"/>
              <a:ext cx="4904364" cy="39901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04364" cy="3990151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AA7A637A-6061-F52D-66B4-88E7893169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4351983" y="-3782439"/>
                <a:ext cx="4904364" cy="399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A1AEEB4-2D18-A1CC-E5EE-22B9D4D8D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7699326"/>
                  </p:ext>
                </p:extLst>
              </p:nvPr>
            </p:nvGraphicFramePr>
            <p:xfrm>
              <a:off x="-4745031" y="6832991"/>
              <a:ext cx="4942116" cy="39898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942116" cy="3989879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51866086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A1AEEB4-2D18-A1CC-E5EE-22B9D4D8D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745031" y="6832991"/>
                <a:ext cx="4942116" cy="398987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6B4FDF3-8197-E4E4-B57F-FA4B5EFE5A1B}"/>
              </a:ext>
            </a:extLst>
          </p:cNvPr>
          <p:cNvSpPr/>
          <p:nvPr/>
        </p:nvSpPr>
        <p:spPr>
          <a:xfrm>
            <a:off x="1325307" y="64698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75520-4650-38E0-F280-9325021C7B8D}"/>
              </a:ext>
            </a:extLst>
          </p:cNvPr>
          <p:cNvSpPr/>
          <p:nvPr/>
        </p:nvSpPr>
        <p:spPr>
          <a:xfrm>
            <a:off x="362044" y="153232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290EE-F035-1DE3-7C55-7E54C8DC3F92}"/>
              </a:ext>
            </a:extLst>
          </p:cNvPr>
          <p:cNvSpPr/>
          <p:nvPr/>
        </p:nvSpPr>
        <p:spPr>
          <a:xfrm>
            <a:off x="6619561" y="1531172"/>
            <a:ext cx="547272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collect state, the tank will path towards any collectibles detected to replenish supplies (health ammo and fuel)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supplies are low, and a collectible is found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are no collectibles found or if supplies are no longer low.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23654-CC12-D512-D852-2E4D8CB94CF2}"/>
              </a:ext>
            </a:extLst>
          </p:cNvPr>
          <p:cNvSpPr/>
          <p:nvPr/>
        </p:nvSpPr>
        <p:spPr>
          <a:xfrm>
            <a:off x="7119382" y="646980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</p:txBody>
      </p:sp>
    </p:spTree>
    <p:extLst>
      <p:ext uri="{BB962C8B-B14F-4D97-AF65-F5344CB8AC3E}">
        <p14:creationId xmlns:p14="http://schemas.microsoft.com/office/powerpoint/2010/main" val="109241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1761A-E5B1-5C21-8488-9822E296831A}"/>
              </a:ext>
            </a:extLst>
          </p:cNvPr>
          <p:cNvSpPr/>
          <p:nvPr/>
        </p:nvSpPr>
        <p:spPr>
          <a:xfrm>
            <a:off x="763009" y="718868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D963C-5851-64C0-646F-FC8D8DC5F291}"/>
              </a:ext>
            </a:extLst>
          </p:cNvPr>
          <p:cNvSpPr/>
          <p:nvPr/>
        </p:nvSpPr>
        <p:spPr>
          <a:xfrm>
            <a:off x="728115" y="2016846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664462"/>
                  </p:ext>
                </p:extLst>
              </p:nvPr>
            </p:nvGraphicFramePr>
            <p:xfrm>
              <a:off x="12192000" y="6858000"/>
              <a:ext cx="3330326" cy="26832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30326" cy="2683291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2000" y="6858000"/>
                <a:ext cx="3330326" cy="268329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EA3DCAA3-8FA4-254A-A80A-715DFE50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57B16A0-B459-7878-B26B-2525D65FCF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7050578"/>
                  </p:ext>
                </p:extLst>
              </p:nvPr>
            </p:nvGraphicFramePr>
            <p:xfrm>
              <a:off x="-7650926" y="758893"/>
              <a:ext cx="3361475" cy="271393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1475" cy="271393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6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57B16A0-B459-7878-B26B-2525D65FCF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650926" y="758893"/>
                <a:ext cx="3361475" cy="2713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7F9A1F88-976E-89F4-01BD-D88D710C04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105351"/>
                  </p:ext>
                </p:extLst>
              </p:nvPr>
            </p:nvGraphicFramePr>
            <p:xfrm>
              <a:off x="16436726" y="9260715"/>
              <a:ext cx="4904364" cy="39901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04364" cy="3990151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7F9A1F88-976E-89F4-01BD-D88D710C04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36726" y="9260715"/>
                <a:ext cx="4904364" cy="399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870A2D3-559F-2762-C067-746B6AB7F0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6443812"/>
                  </p:ext>
                </p:extLst>
              </p:nvPr>
            </p:nvGraphicFramePr>
            <p:xfrm>
              <a:off x="-4745031" y="6832991"/>
              <a:ext cx="4942116" cy="39898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942116" cy="3989879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51866086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870A2D3-559F-2762-C067-746B6AB7F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745031" y="6832991"/>
                <a:ext cx="4942116" cy="398987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B604313-175F-4D0E-42AF-4D8D27DBD299}"/>
              </a:ext>
            </a:extLst>
          </p:cNvPr>
          <p:cNvSpPr/>
          <p:nvPr/>
        </p:nvSpPr>
        <p:spPr>
          <a:xfrm>
            <a:off x="20756307" y="13391431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A33CBE-13CA-8BFA-5E41-B0675824A6F7}"/>
              </a:ext>
            </a:extLst>
          </p:cNvPr>
          <p:cNvSpPr/>
          <p:nvPr/>
        </p:nvSpPr>
        <p:spPr>
          <a:xfrm>
            <a:off x="19793044" y="14276774"/>
            <a:ext cx="6072419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Patrol State is an Idle state where the tank will path to random points on the map searching for points of interest (collectables, enemies, bases)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there are no current targets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when a target is found.</a:t>
            </a:r>
            <a:endParaRPr lang="en-US" sz="24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94BA9-3188-EAB0-EF6A-4658BABFF936}"/>
              </a:ext>
            </a:extLst>
          </p:cNvPr>
          <p:cNvSpPr/>
          <p:nvPr/>
        </p:nvSpPr>
        <p:spPr>
          <a:xfrm>
            <a:off x="26050561" y="14275622"/>
            <a:ext cx="547272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collect state, the tank will path towards any collectibles detected to replenish supplies (health ammo and fuel)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supplies are low, and a collectible is found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there are no collectibles found or if supplies are no longer low.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6A099A-E897-06B7-8840-7BEB65A01F13}"/>
              </a:ext>
            </a:extLst>
          </p:cNvPr>
          <p:cNvSpPr/>
          <p:nvPr/>
        </p:nvSpPr>
        <p:spPr>
          <a:xfrm>
            <a:off x="26550382" y="13391430"/>
            <a:ext cx="446617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</p:txBody>
      </p:sp>
    </p:spTree>
    <p:extLst>
      <p:ext uri="{BB962C8B-B14F-4D97-AF65-F5344CB8AC3E}">
        <p14:creationId xmlns:p14="http://schemas.microsoft.com/office/powerpoint/2010/main" val="68702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7905195"/>
                  </p:ext>
                </p:extLst>
              </p:nvPr>
            </p:nvGraphicFramePr>
            <p:xfrm>
              <a:off x="166737" y="2643459"/>
              <a:ext cx="5047703" cy="39619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47703" cy="3961971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856477" ay="-1926384" az="-4620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09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737" y="2643459"/>
                <a:ext cx="5047703" cy="3961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21AD97D-B32C-1801-4768-54E163B6E3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9510093"/>
                  </p:ext>
                </p:extLst>
              </p:nvPr>
            </p:nvGraphicFramePr>
            <p:xfrm>
              <a:off x="11280039" y="-2585080"/>
              <a:ext cx="3151978" cy="27139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51978" cy="271393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822664" ay="-1368750" az="-7682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469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21AD97D-B32C-1801-4768-54E163B6E3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0039" y="-2585080"/>
                <a:ext cx="3151978" cy="271393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E405A99-BAAF-BC59-C7B5-82B7B50D3566}"/>
              </a:ext>
            </a:extLst>
          </p:cNvPr>
          <p:cNvSpPr/>
          <p:nvPr/>
        </p:nvSpPr>
        <p:spPr>
          <a:xfrm>
            <a:off x="4136970" y="2551837"/>
            <a:ext cx="39180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Group 20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Smart Tank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55A94-9DDC-9598-8B50-AA28FCC81990}"/>
              </a:ext>
            </a:extLst>
          </p:cNvPr>
          <p:cNvSpPr/>
          <p:nvPr/>
        </p:nvSpPr>
        <p:spPr>
          <a:xfrm>
            <a:off x="3009257" y="6858000"/>
            <a:ext cx="6173485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(With Animations)</a:t>
            </a:r>
          </a:p>
        </p:txBody>
      </p:sp>
    </p:spTree>
    <p:extLst>
      <p:ext uri="{BB962C8B-B14F-4D97-AF65-F5344CB8AC3E}">
        <p14:creationId xmlns:p14="http://schemas.microsoft.com/office/powerpoint/2010/main" val="17675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1761A-E5B1-5C21-8488-9822E296831A}"/>
              </a:ext>
            </a:extLst>
          </p:cNvPr>
          <p:cNvSpPr/>
          <p:nvPr/>
        </p:nvSpPr>
        <p:spPr>
          <a:xfrm>
            <a:off x="763009" y="718868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D963C-5851-64C0-646F-FC8D8DC5F291}"/>
              </a:ext>
            </a:extLst>
          </p:cNvPr>
          <p:cNvSpPr/>
          <p:nvPr/>
        </p:nvSpPr>
        <p:spPr>
          <a:xfrm>
            <a:off x="728115" y="2016846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7272275"/>
                  </p:ext>
                </p:extLst>
              </p:nvPr>
            </p:nvGraphicFramePr>
            <p:xfrm>
              <a:off x="17450655" y="-7888973"/>
              <a:ext cx="3349356" cy="26832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9356" cy="2683291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4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50655" y="-7888973"/>
                <a:ext cx="3349356" cy="268329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EA3DCAA3-8FA4-254A-A80A-715DFE50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790539-796E-76CD-976A-8A9FF3C98723}"/>
              </a:ext>
            </a:extLst>
          </p:cNvPr>
          <p:cNvSpPr/>
          <p:nvPr/>
        </p:nvSpPr>
        <p:spPr>
          <a:xfrm>
            <a:off x="20951788" y="-11373052"/>
            <a:ext cx="49666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Defense State, the tank will path towards its own base to protect it from the enemy attacker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 base is destroyed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the bases are no longer under attack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C7A94-1A23-A80C-5184-72D9B621D945}"/>
              </a:ext>
            </a:extLst>
          </p:cNvPr>
          <p:cNvSpPr/>
          <p:nvPr/>
        </p:nvSpPr>
        <p:spPr>
          <a:xfrm>
            <a:off x="20657939" y="-12673974"/>
            <a:ext cx="541959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</a:t>
            </a:r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Defense</a:t>
            </a:r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76BB7BE7-8FBA-C2D0-BE91-DAEA0D282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962165"/>
                  </p:ext>
                </p:extLst>
              </p:nvPr>
            </p:nvGraphicFramePr>
            <p:xfrm>
              <a:off x="14550988" y="-5479255"/>
              <a:ext cx="3361474" cy="27139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1474" cy="2713938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76BB7BE7-8FBA-C2D0-BE91-DAEA0D282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50988" y="-5479255"/>
                <a:ext cx="3361474" cy="2713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E2959A-80DB-963B-B86A-2A95E715F8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0764545"/>
                  </p:ext>
                </p:extLst>
              </p:nvPr>
            </p:nvGraphicFramePr>
            <p:xfrm>
              <a:off x="2429817" y="-4678367"/>
              <a:ext cx="4904364" cy="39901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04364" cy="3990151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E2959A-80DB-963B-B86A-2A95E715F8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9817" y="-4678367"/>
                <a:ext cx="4904364" cy="399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4826EF5-3095-FB27-2AB3-0571641446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9109912"/>
                  </p:ext>
                </p:extLst>
              </p:nvPr>
            </p:nvGraphicFramePr>
            <p:xfrm>
              <a:off x="11133948" y="-3271011"/>
              <a:ext cx="4942116" cy="39898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942116" cy="3989879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51866086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4826EF5-3095-FB27-2AB3-057164144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33948" y="-3271011"/>
                <a:ext cx="4942116" cy="39898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29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1761A-E5B1-5C21-8488-9822E296831A}"/>
              </a:ext>
            </a:extLst>
          </p:cNvPr>
          <p:cNvSpPr/>
          <p:nvPr/>
        </p:nvSpPr>
        <p:spPr>
          <a:xfrm>
            <a:off x="763009" y="718868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D963C-5851-64C0-646F-FC8D8DC5F291}"/>
              </a:ext>
            </a:extLst>
          </p:cNvPr>
          <p:cNvSpPr/>
          <p:nvPr/>
        </p:nvSpPr>
        <p:spPr>
          <a:xfrm>
            <a:off x="728115" y="2016846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953357"/>
                  </p:ext>
                </p:extLst>
              </p:nvPr>
            </p:nvGraphicFramePr>
            <p:xfrm>
              <a:off x="-3349356" y="6858000"/>
              <a:ext cx="3349356" cy="26832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9356" cy="2683291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4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49356" y="6858000"/>
                <a:ext cx="3349356" cy="268329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EA3DCAA3-8FA4-254A-A80A-715DFE50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790539-796E-76CD-976A-8A9FF3C98723}"/>
              </a:ext>
            </a:extLst>
          </p:cNvPr>
          <p:cNvSpPr/>
          <p:nvPr/>
        </p:nvSpPr>
        <p:spPr>
          <a:xfrm>
            <a:off x="6167336" y="2019790"/>
            <a:ext cx="49666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Defense State, the tank will path towards its own base to protect it from the enemy attacker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 base is destroyed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the bases are no longer under attack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C7A94-1A23-A80C-5184-72D9B621D945}"/>
              </a:ext>
            </a:extLst>
          </p:cNvPr>
          <p:cNvSpPr/>
          <p:nvPr/>
        </p:nvSpPr>
        <p:spPr>
          <a:xfrm>
            <a:off x="5873487" y="718868"/>
            <a:ext cx="541959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</a:t>
            </a:r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Defense</a:t>
            </a:r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76BB7BE7-8FBA-C2D0-BE91-DAEA0D282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6141091"/>
                  </p:ext>
                </p:extLst>
              </p:nvPr>
            </p:nvGraphicFramePr>
            <p:xfrm>
              <a:off x="-6249023" y="9267718"/>
              <a:ext cx="3361474" cy="27139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1474" cy="2713938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76BB7BE7-8FBA-C2D0-BE91-DAEA0D282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249023" y="9267718"/>
                <a:ext cx="3361474" cy="2713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E2959A-80DB-963B-B86A-2A95E715F8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29817" y="-4678367"/>
              <a:ext cx="4904364" cy="39901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04364" cy="3990151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E2959A-80DB-963B-B86A-2A95E715F8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9817" y="-4678367"/>
                <a:ext cx="4904364" cy="399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4826EF5-3095-FB27-2AB3-0571641446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0671238"/>
                  </p:ext>
                </p:extLst>
              </p:nvPr>
            </p:nvGraphicFramePr>
            <p:xfrm>
              <a:off x="-9666063" y="11475962"/>
              <a:ext cx="4942116" cy="39898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942116" cy="3989879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51866086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4826EF5-3095-FB27-2AB3-057164144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666063" y="11475962"/>
                <a:ext cx="4942116" cy="3989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8A64EDF-515A-AC52-25DF-477DAD6711C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6948854"/>
                  </p:ext>
                </p:extLst>
              </p:nvPr>
            </p:nvGraphicFramePr>
            <p:xfrm rot="5400000">
              <a:off x="-5717576" y="-1969789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8A64EDF-515A-AC52-25DF-477DAD6711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5717576" y="-1969789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ABF9DC6C-8199-03DD-0AA4-3D73D22DBC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4777620"/>
                  </p:ext>
                </p:extLst>
              </p:nvPr>
            </p:nvGraphicFramePr>
            <p:xfrm rot="5400000">
              <a:off x="-5243926" y="-139334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ABF9DC6C-8199-03DD-0AA4-3D73D22DBC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5243926" y="-139334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4B21DC7-E9FA-88B0-6BA3-39297B73AC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7435684"/>
                  </p:ext>
                </p:extLst>
              </p:nvPr>
            </p:nvGraphicFramePr>
            <p:xfrm rot="5400000">
              <a:off x="-4590663" y="1656481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4B21DC7-E9FA-88B0-6BA3-39297B73AC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4590663" y="1656481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981E813C-EB28-539A-9922-0DE913AE9F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67852354"/>
                  </p:ext>
                </p:extLst>
              </p:nvPr>
            </p:nvGraphicFramePr>
            <p:xfrm rot="5400000">
              <a:off x="-3937400" y="3452296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981E813C-EB28-539A-9922-0DE913AE9F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3937400" y="3452296"/>
                <a:ext cx="1971784" cy="5692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9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1761A-E5B1-5C21-8488-9822E296831A}"/>
              </a:ext>
            </a:extLst>
          </p:cNvPr>
          <p:cNvSpPr/>
          <p:nvPr/>
        </p:nvSpPr>
        <p:spPr>
          <a:xfrm>
            <a:off x="763009" y="718868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9D963C-5851-64C0-646F-FC8D8DC5F291}"/>
              </a:ext>
            </a:extLst>
          </p:cNvPr>
          <p:cNvSpPr/>
          <p:nvPr/>
        </p:nvSpPr>
        <p:spPr>
          <a:xfrm>
            <a:off x="728115" y="2016846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349356" y="6858000"/>
              <a:ext cx="3349356" cy="26832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49356" cy="2683291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4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EE6DA3B-72BA-04EB-22B9-2B3E67287D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49356" y="6858000"/>
                <a:ext cx="3349356" cy="268329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ursor outline">
            <a:extLst>
              <a:ext uri="{FF2B5EF4-FFF2-40B4-BE49-F238E27FC236}">
                <a16:creationId xmlns:a16="http://schemas.microsoft.com/office/drawing/2014/main" id="{EA3DCAA3-8FA4-254A-A80A-715DFE50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790539-796E-76CD-976A-8A9FF3C98723}"/>
              </a:ext>
            </a:extLst>
          </p:cNvPr>
          <p:cNvSpPr/>
          <p:nvPr/>
        </p:nvSpPr>
        <p:spPr>
          <a:xfrm>
            <a:off x="6167336" y="2019790"/>
            <a:ext cx="49666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Defense State, the tank will path towards its own base to protect it from the enemy attacker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 base is destroyed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the bases are no longer under attack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5C7A94-1A23-A80C-5184-72D9B621D945}"/>
              </a:ext>
            </a:extLst>
          </p:cNvPr>
          <p:cNvSpPr/>
          <p:nvPr/>
        </p:nvSpPr>
        <p:spPr>
          <a:xfrm>
            <a:off x="5873487" y="718868"/>
            <a:ext cx="541959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</a:t>
            </a:r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Defense</a:t>
            </a:r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76BB7BE7-8FBA-C2D0-BE91-DAEA0D2820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249023" y="9267718"/>
              <a:ext cx="3361474" cy="271393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361474" cy="2713938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246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76BB7BE7-8FBA-C2D0-BE91-DAEA0D282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249023" y="9267718"/>
                <a:ext cx="3361474" cy="2713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9E2959A-80DB-963B-B86A-2A95E715F8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29817" y="-4678367"/>
              <a:ext cx="4904364" cy="39901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04364" cy="3990151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9E2959A-80DB-963B-B86A-2A95E715F8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9817" y="-4678367"/>
                <a:ext cx="4904364" cy="3990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4826EF5-3095-FB27-2AB3-0571641446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666063" y="11475962"/>
              <a:ext cx="4942116" cy="39898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942116" cy="3989879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51866086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2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4826EF5-3095-FB27-2AB3-0571641446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9666063" y="11475962"/>
                <a:ext cx="4942116" cy="3989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726D0B09-B23B-A44C-7B86-1052B7FE020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0068885"/>
                  </p:ext>
                </p:extLst>
              </p:nvPr>
            </p:nvGraphicFramePr>
            <p:xfrm rot="5400000">
              <a:off x="-5717576" y="-1969789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726D0B09-B23B-A44C-7B86-1052B7FE0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5717576" y="-1969789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87040234-F91D-181D-7602-CED9FF61B71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91406675"/>
                  </p:ext>
                </p:extLst>
              </p:nvPr>
            </p:nvGraphicFramePr>
            <p:xfrm rot="5400000">
              <a:off x="-5243926" y="-139334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87040234-F91D-181D-7602-CED9FF61B7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5243926" y="-139334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328AF79-AE47-A27A-8C67-25671E7185B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7684444"/>
                  </p:ext>
                </p:extLst>
              </p:nvPr>
            </p:nvGraphicFramePr>
            <p:xfrm rot="5400000">
              <a:off x="-4590663" y="1656481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328AF79-AE47-A27A-8C67-25671E7185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4590663" y="1656481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F2878784-847E-AC7D-29DD-47A732FA39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98782996"/>
                  </p:ext>
                </p:extLst>
              </p:nvPr>
            </p:nvGraphicFramePr>
            <p:xfrm rot="5400000">
              <a:off x="-3937400" y="3452296"/>
              <a:ext cx="1971784" cy="5692131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F2878784-847E-AC7D-29DD-47A732FA39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-3937400" y="3452296"/>
                <a:ext cx="1971784" cy="569213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04BFE8A-2D77-6C1A-47E5-4522451D635B}"/>
              </a:ext>
            </a:extLst>
          </p:cNvPr>
          <p:cNvSpPr/>
          <p:nvPr/>
        </p:nvSpPr>
        <p:spPr>
          <a:xfrm>
            <a:off x="-19519679" y="1499768"/>
            <a:ext cx="11338301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Chase State tank will move towards the targeted enemy. The tank will path towards the enemy in order to close the distance before attacking. 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switch to this state when an enemy is spotted. 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when the enemy tank is in range.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endParaRPr lang="en-US" sz="3600" b="1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E5C71E-D55D-D5FE-326D-FD3F3F0A4F98}"/>
              </a:ext>
            </a:extLst>
          </p:cNvPr>
          <p:cNvSpPr/>
          <p:nvPr/>
        </p:nvSpPr>
        <p:spPr>
          <a:xfrm>
            <a:off x="-18080993" y="379575"/>
            <a:ext cx="84503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Chase State</a:t>
            </a:r>
          </a:p>
        </p:txBody>
      </p:sp>
    </p:spTree>
    <p:extLst>
      <p:ext uri="{BB962C8B-B14F-4D97-AF65-F5344CB8AC3E}">
        <p14:creationId xmlns:p14="http://schemas.microsoft.com/office/powerpoint/2010/main" val="187345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FE8A-2D77-6C1A-47E5-4522451D635B}"/>
              </a:ext>
            </a:extLst>
          </p:cNvPr>
          <p:cNvSpPr/>
          <p:nvPr/>
        </p:nvSpPr>
        <p:spPr>
          <a:xfrm>
            <a:off x="426850" y="1449940"/>
            <a:ext cx="11338301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Chase State tank will move towards the targeted enemy. The tank will path towards the enemy in order to close the distance before attacking. 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switch to this state when an enemy is spotted. 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when the enemy tank is in range.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5C71E-D55D-D5FE-326D-FD3F3F0A4F98}"/>
              </a:ext>
            </a:extLst>
          </p:cNvPr>
          <p:cNvSpPr/>
          <p:nvPr/>
        </p:nvSpPr>
        <p:spPr>
          <a:xfrm>
            <a:off x="1865536" y="329747"/>
            <a:ext cx="84503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Chase State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0661E0-AF9E-5DD3-32F7-27428FA78B67}"/>
                  </a:ext>
                </a:extLst>
              </p:cNvPr>
              <p:cNvGraphicFramePr/>
              <p:nvPr/>
            </p:nvGraphicFramePr>
            <p:xfrm rot="5400000">
              <a:off x="14052174" y="-1940150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0661E0-AF9E-5DD3-32F7-27428FA78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4052174" y="-1940150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64EE4513-2473-2F05-3B6A-620889A0F38E}"/>
                  </a:ext>
                </a:extLst>
              </p:cNvPr>
              <p:cNvGraphicFramePr/>
              <p:nvPr/>
            </p:nvGraphicFramePr>
            <p:xfrm rot="5400000">
              <a:off x="14525824" y="-109695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64EE4513-2473-2F05-3B6A-620889A0F3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4525824" y="-109695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BC3725BC-6450-CA81-1B88-439C041A5186}"/>
                  </a:ext>
                </a:extLst>
              </p:cNvPr>
              <p:cNvGraphicFramePr/>
              <p:nvPr/>
            </p:nvGraphicFramePr>
            <p:xfrm rot="5400000">
              <a:off x="15179087" y="1686120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BC3725BC-6450-CA81-1B88-439C041A5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5179087" y="1686120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FE08494D-6FB2-28ED-6D7E-C5E0E7D8B916}"/>
                  </a:ext>
                </a:extLst>
              </p:cNvPr>
              <p:cNvGraphicFramePr/>
              <p:nvPr/>
            </p:nvGraphicFramePr>
            <p:xfrm rot="5400000">
              <a:off x="15832350" y="3481935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FE08494D-6FB2-28ED-6D7E-C5E0E7D8B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5832350" y="3481935"/>
                <a:ext cx="1971784" cy="56921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9C11D7A-0FF0-E340-978E-FAD0009E3022}"/>
              </a:ext>
            </a:extLst>
          </p:cNvPr>
          <p:cNvSpPr/>
          <p:nvPr/>
        </p:nvSpPr>
        <p:spPr>
          <a:xfrm>
            <a:off x="19363977" y="742054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48438-A541-9D66-A6A7-58387D095D9C}"/>
              </a:ext>
            </a:extLst>
          </p:cNvPr>
          <p:cNvSpPr/>
          <p:nvPr/>
        </p:nvSpPr>
        <p:spPr>
          <a:xfrm>
            <a:off x="19329083" y="2040032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DCC36B-36C8-FD04-0BE1-A5D2758F941B}"/>
              </a:ext>
            </a:extLst>
          </p:cNvPr>
          <p:cNvSpPr/>
          <p:nvPr/>
        </p:nvSpPr>
        <p:spPr>
          <a:xfrm>
            <a:off x="24768304" y="2042976"/>
            <a:ext cx="49666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Defense State, the tank will path towards its own base to protect it from the enemy attacker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 base is destroyed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the bases are no longer under attack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F9C14E-3DDB-AC36-B88F-A7016D7D7DF8}"/>
              </a:ext>
            </a:extLst>
          </p:cNvPr>
          <p:cNvSpPr/>
          <p:nvPr/>
        </p:nvSpPr>
        <p:spPr>
          <a:xfrm>
            <a:off x="24474455" y="742054"/>
            <a:ext cx="541959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</a:t>
            </a:r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Defense</a:t>
            </a:r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1C4228-F172-0818-9E34-93E1EC7C659E}"/>
              </a:ext>
            </a:extLst>
          </p:cNvPr>
          <p:cNvSpPr/>
          <p:nvPr/>
        </p:nvSpPr>
        <p:spPr>
          <a:xfrm>
            <a:off x="0" y="-5078313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Finite State Machine is an AI that selects from a series of states based on various conditions. 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FSM can switch states when a condition changes.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state contains a series of behaviors to be carried out. 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tank makes use of various states, each with different behaviors that are switched according to what is currently happening in the scene. 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F75B1-35C0-19B4-8FB1-6116B4ED1A75}"/>
              </a:ext>
            </a:extLst>
          </p:cNvPr>
          <p:cNvSpPr/>
          <p:nvPr/>
        </p:nvSpPr>
        <p:spPr>
          <a:xfrm>
            <a:off x="79393" y="-6336090"/>
            <a:ext cx="1205790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Finite State Machine? 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7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22BF2A-0403-EC24-5636-30A8FFA17F6A}"/>
              </a:ext>
            </a:extLst>
          </p:cNvPr>
          <p:cNvSpPr/>
          <p:nvPr/>
        </p:nvSpPr>
        <p:spPr>
          <a:xfrm>
            <a:off x="-77404" y="1608491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Finite State Machine is an AI that selects from a series of states based on various conditions. 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FSM can switch states when a condition changes.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state contains a series of behaviors to be carried out. 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tank makes use of various states, each with different behaviors that are switched according to what is currently happening in the scene. 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76BA2-978F-6473-3D78-BD2BA7F58801}"/>
              </a:ext>
            </a:extLst>
          </p:cNvPr>
          <p:cNvSpPr/>
          <p:nvPr/>
        </p:nvSpPr>
        <p:spPr>
          <a:xfrm>
            <a:off x="1989" y="350714"/>
            <a:ext cx="1205790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Finite State Machine? 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6A1559-A5B5-8B25-9E97-0E48B61860F3}"/>
              </a:ext>
            </a:extLst>
          </p:cNvPr>
          <p:cNvSpPr/>
          <p:nvPr/>
        </p:nvSpPr>
        <p:spPr>
          <a:xfrm>
            <a:off x="20732330" y="455244"/>
            <a:ext cx="44262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Attack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7694FB-4FDB-F46C-B26C-D5F1F638B988}"/>
              </a:ext>
            </a:extLst>
          </p:cNvPr>
          <p:cNvSpPr/>
          <p:nvPr/>
        </p:nvSpPr>
        <p:spPr>
          <a:xfrm>
            <a:off x="20697436" y="1753222"/>
            <a:ext cx="4510393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attack state, the tank will path towards any nearby bases, shoot them, and retreat. 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when a base is detected*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no bases are detected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66090-07D9-DF8D-D8C5-6167471DC84C}"/>
              </a:ext>
            </a:extLst>
          </p:cNvPr>
          <p:cNvSpPr/>
          <p:nvPr/>
        </p:nvSpPr>
        <p:spPr>
          <a:xfrm>
            <a:off x="26136657" y="1756166"/>
            <a:ext cx="4966612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Base Defense State, the tank will path towards its own base to protect it from the enemy attacker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if a base is destroyed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if the bases are no longer under attack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2F1B9-00D1-D73F-B70C-04460364DC09}"/>
              </a:ext>
            </a:extLst>
          </p:cNvPr>
          <p:cNvSpPr/>
          <p:nvPr/>
        </p:nvSpPr>
        <p:spPr>
          <a:xfrm>
            <a:off x="25842808" y="455244"/>
            <a:ext cx="541959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Base </a:t>
            </a:r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Defense</a:t>
            </a:r>
            <a:r>
              <a:rPr lang="en-US" sz="4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 State</a:t>
            </a:r>
            <a:endParaRPr lang="en-US" sz="4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DC90FB7-ADC6-A0BE-9923-C275DF6BDF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7269497"/>
                  </p:ext>
                </p:extLst>
              </p:nvPr>
            </p:nvGraphicFramePr>
            <p:xfrm rot="5400000">
              <a:off x="14251745" y="-2233413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DC90FB7-ADC6-A0BE-9923-C275DF6BDF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4251745" y="-2233413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DF32F969-7B05-3A01-19A7-604A978EBC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23491184"/>
                  </p:ext>
                </p:extLst>
              </p:nvPr>
            </p:nvGraphicFramePr>
            <p:xfrm rot="5400000">
              <a:off x="14725395" y="-402958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DF32F969-7B05-3A01-19A7-604A978EB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4725395" y="-402958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D7DF2754-BCB5-CF2F-6F4E-C723A7EE708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23325078"/>
                  </p:ext>
                </p:extLst>
              </p:nvPr>
            </p:nvGraphicFramePr>
            <p:xfrm rot="5400000">
              <a:off x="15378658" y="1392857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D7DF2754-BCB5-CF2F-6F4E-C723A7EE70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5378658" y="1392857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8F0E4E12-1014-E46A-E7B6-2FEE0185077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23952823"/>
                  </p:ext>
                </p:extLst>
              </p:nvPr>
            </p:nvGraphicFramePr>
            <p:xfrm rot="5400000">
              <a:off x="16031921" y="3188672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8F0E4E12-1014-E46A-E7B6-2FEE01850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6031921" y="3188672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4EDF126A-BBE6-26AD-B48B-0FE1D512BA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255525"/>
                  </p:ext>
                </p:extLst>
              </p:nvPr>
            </p:nvGraphicFramePr>
            <p:xfrm rot="5400000">
              <a:off x="13218802" y="4723069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4EDF126A-BBE6-26AD-B48B-0FE1D512BA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3218802" y="4723069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3C07A9E-CD4C-21E3-005F-15B138A893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3390746"/>
                  </p:ext>
                </p:extLst>
              </p:nvPr>
            </p:nvGraphicFramePr>
            <p:xfrm rot="5400000">
              <a:off x="13225885" y="2496508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3C07A9E-CD4C-21E3-005F-15B138A89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3225885" y="2496508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3296E48C-F473-122C-8F1F-58224A947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5952858"/>
                  </p:ext>
                </p:extLst>
              </p:nvPr>
            </p:nvGraphicFramePr>
            <p:xfrm rot="5400000">
              <a:off x="13232968" y="269947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3296E48C-F473-122C-8F1F-58224A947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3232968" y="269947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0C40CD49-7562-648E-68E8-15286A18B5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4567700"/>
                  </p:ext>
                </p:extLst>
              </p:nvPr>
            </p:nvGraphicFramePr>
            <p:xfrm rot="5400000">
              <a:off x="13240051" y="-1956614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0C40CD49-7562-648E-68E8-15286A18B5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3240051" y="-1956614"/>
                <a:ext cx="2226561" cy="409154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53EAD5D-B448-C39C-430D-1C96BBE162DE}"/>
              </a:ext>
            </a:extLst>
          </p:cNvPr>
          <p:cNvSpPr/>
          <p:nvPr/>
        </p:nvSpPr>
        <p:spPr>
          <a:xfrm>
            <a:off x="16529408" y="1713021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Rule Based System is a system that relies on various facts called Predicates to make decisions.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Predicates represent Boolean Truths (True/False)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can use these Predicates to construct Rules, and the outcome of the decision will rely on whether rules are met.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Rule based systems are known as a Goal Driven Architecture for AI, meaning the AI has a final goal (such as destroying the enemy tank.)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6465D-46E1-AE72-11FB-4210A63958CF}"/>
              </a:ext>
            </a:extLst>
          </p:cNvPr>
          <p:cNvSpPr/>
          <p:nvPr/>
        </p:nvSpPr>
        <p:spPr>
          <a:xfrm>
            <a:off x="17195716" y="455244"/>
            <a:ext cx="10873490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Rule Based System?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E8382-3B48-4592-03CC-FD9CE7363BC9}"/>
              </a:ext>
            </a:extLst>
          </p:cNvPr>
          <p:cNvSpPr/>
          <p:nvPr/>
        </p:nvSpPr>
        <p:spPr>
          <a:xfrm>
            <a:off x="554267" y="7911527"/>
            <a:ext cx="11338301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During the Chase State tank will move towards the targeted enemy. The tank will path towards the enemy in order to close the distance before attacking. 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switch to this state when an enemy is spotted. 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exit this state when the enemy tank is in range.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7F04A-D5B2-AFB5-AAEF-06CF46292F0F}"/>
              </a:ext>
            </a:extLst>
          </p:cNvPr>
          <p:cNvSpPr/>
          <p:nvPr/>
        </p:nvSpPr>
        <p:spPr>
          <a:xfrm>
            <a:off x="1992953" y="6791334"/>
            <a:ext cx="845031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Chase State</a:t>
            </a:r>
          </a:p>
        </p:txBody>
      </p:sp>
    </p:spTree>
    <p:extLst>
      <p:ext uri="{BB962C8B-B14F-4D97-AF65-F5344CB8AC3E}">
        <p14:creationId xmlns:p14="http://schemas.microsoft.com/office/powerpoint/2010/main" val="312363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22BF2A-0403-EC24-5636-30A8FFA17F6A}"/>
              </a:ext>
            </a:extLst>
          </p:cNvPr>
          <p:cNvSpPr/>
          <p:nvPr/>
        </p:nvSpPr>
        <p:spPr>
          <a:xfrm>
            <a:off x="-16484343" y="1062719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Finite State Machine is an AI that selects from a series of states based on various conditions. 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FSM can switch states when a condition changes.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state contains a series of behaviors to be carried out. 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tank makes use of various states, each with different behaviors that are switched according to what is currently happening in the scene. 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76BA2-978F-6473-3D78-BD2BA7F58801}"/>
              </a:ext>
            </a:extLst>
          </p:cNvPr>
          <p:cNvSpPr/>
          <p:nvPr/>
        </p:nvSpPr>
        <p:spPr>
          <a:xfrm>
            <a:off x="-16404950" y="-195058"/>
            <a:ext cx="1205790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Finite State Machine? 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DC90FB7-ADC6-A0BE-9923-C275DF6BDF6A}"/>
                  </a:ext>
                </a:extLst>
              </p:cNvPr>
              <p:cNvGraphicFramePr/>
              <p:nvPr/>
            </p:nvGraphicFramePr>
            <p:xfrm rot="5400000">
              <a:off x="14251745" y="-2233413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DC90FB7-ADC6-A0BE-9923-C275DF6BDF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4251745" y="-2233413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DF32F969-7B05-3A01-19A7-604A978EBC00}"/>
                  </a:ext>
                </a:extLst>
              </p:cNvPr>
              <p:cNvGraphicFramePr/>
              <p:nvPr/>
            </p:nvGraphicFramePr>
            <p:xfrm rot="5400000">
              <a:off x="14725395" y="-402958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DF32F969-7B05-3A01-19A7-604A978EBC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4725395" y="-402958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D7DF2754-BCB5-CF2F-6F4E-C723A7EE708F}"/>
                  </a:ext>
                </a:extLst>
              </p:cNvPr>
              <p:cNvGraphicFramePr/>
              <p:nvPr/>
            </p:nvGraphicFramePr>
            <p:xfrm rot="5400000">
              <a:off x="15378658" y="1392857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D7DF2754-BCB5-CF2F-6F4E-C723A7EE70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5378658" y="1392857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8F0E4E12-1014-E46A-E7B6-2FEE01850771}"/>
                  </a:ext>
                </a:extLst>
              </p:cNvPr>
              <p:cNvGraphicFramePr/>
              <p:nvPr/>
            </p:nvGraphicFramePr>
            <p:xfrm rot="5400000">
              <a:off x="16031921" y="3188672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9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8F0E4E12-1014-E46A-E7B6-2FEE01850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6031921" y="3188672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4EDF126A-BBE6-26AD-B48B-0FE1D512BA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6071591"/>
                  </p:ext>
                </p:extLst>
              </p:nvPr>
            </p:nvGraphicFramePr>
            <p:xfrm rot="5400000">
              <a:off x="-3258490" y="4528011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4EDF126A-BBE6-26AD-B48B-0FE1D512BA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3258490" y="4528011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3C07A9E-CD4C-21E3-005F-15B138A893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2586802"/>
                  </p:ext>
                </p:extLst>
              </p:nvPr>
            </p:nvGraphicFramePr>
            <p:xfrm rot="5400000">
              <a:off x="-3251407" y="2301450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3C07A9E-CD4C-21E3-005F-15B138A89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3251407" y="2301450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3296E48C-F473-122C-8F1F-58224A947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4005252"/>
                  </p:ext>
                </p:extLst>
              </p:nvPr>
            </p:nvGraphicFramePr>
            <p:xfrm rot="5400000">
              <a:off x="-3244324" y="74889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3296E48C-F473-122C-8F1F-58224A947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3244324" y="74889"/>
                <a:ext cx="2226561" cy="4091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0C40CD49-7562-648E-68E8-15286A18B5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8300969"/>
                  </p:ext>
                </p:extLst>
              </p:nvPr>
            </p:nvGraphicFramePr>
            <p:xfrm rot="5400000">
              <a:off x="-3237241" y="-2151672"/>
              <a:ext cx="2226561" cy="4091545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2226561" cy="4091545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0C40CD49-7562-648E-68E8-15286A18B5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3237241" y="-2151672"/>
                <a:ext cx="2226561" cy="409154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53EAD5D-B448-C39C-430D-1C96BBE162DE}"/>
              </a:ext>
            </a:extLst>
          </p:cNvPr>
          <p:cNvSpPr/>
          <p:nvPr/>
        </p:nvSpPr>
        <p:spPr>
          <a:xfrm>
            <a:off x="5824" y="1942317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Rule Based System is a system that relies on various facts called Predicates to make decisions.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Predicates represent Boolean Truths (True/False)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can use these Predicates to construct Rules, and the outcome of the decision will rely on whether rules are met.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Rule based systems are known as a Goal Driven Architecture for AI, meaning the AI has a final goal (such as destroying the enemy tank.)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F6465D-46E1-AE72-11FB-4210A63958CF}"/>
              </a:ext>
            </a:extLst>
          </p:cNvPr>
          <p:cNvSpPr/>
          <p:nvPr/>
        </p:nvSpPr>
        <p:spPr>
          <a:xfrm>
            <a:off x="672132" y="684540"/>
            <a:ext cx="10873490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Rule Based System?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E5248B08-79B7-1AAC-68E7-68AF0D3FCA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74919206"/>
                  </p:ext>
                </p:extLst>
              </p:nvPr>
            </p:nvGraphicFramePr>
            <p:xfrm>
              <a:off x="-287629" y="-3088695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E5248B08-79B7-1AAC-68E7-68AF0D3FCA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7629" y="-3088695"/>
                <a:ext cx="2495550" cy="308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79D65AA3-E3FD-E728-7F44-5F6E5AE2C4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1856811"/>
                  </p:ext>
                </p:extLst>
              </p:nvPr>
            </p:nvGraphicFramePr>
            <p:xfrm>
              <a:off x="2207921" y="-4633043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79D65AA3-E3FD-E728-7F44-5F6E5AE2C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921" y="-4633043"/>
                <a:ext cx="2495550" cy="308869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0F8F8B5-F59D-8DF0-17A5-3C94FFF7E18E}"/>
              </a:ext>
            </a:extLst>
          </p:cNvPr>
          <p:cNvSpPr/>
          <p:nvPr/>
        </p:nvSpPr>
        <p:spPr>
          <a:xfrm>
            <a:off x="-42616" y="-13163919"/>
            <a:ext cx="8245616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states all inherit from a class we called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This class contains the various methods our states use including:</a:t>
            </a:r>
          </a:p>
          <a:p>
            <a:pPr algn="ctr"/>
            <a:r>
              <a:rPr lang="en-US" sz="3200" b="1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EnterState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 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ADLaM Display"/>
              <a:cs typeface="Calibri" panose="020F0502020204030204"/>
            </a:endParaRPr>
          </a:p>
          <a:p>
            <a:pPr algn="ctr"/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ExitState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UpdateState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of these methods can be overridden by all states that inherit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, allowing us to code state-specific behaviors to the same method. 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953A-7BCD-4FC8-E805-757CD116656B}"/>
              </a:ext>
            </a:extLst>
          </p:cNvPr>
          <p:cNvSpPr/>
          <p:nvPr/>
        </p:nvSpPr>
        <p:spPr>
          <a:xfrm>
            <a:off x="2558340" y="-14093467"/>
            <a:ext cx="710162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Making The States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2E5DCD9-6AFB-ED55-A4A3-2A3BB0CA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329" y="-12956707"/>
            <a:ext cx="4003792" cy="275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6E291-1461-C530-DC45-0B781000BC9A}"/>
              </a:ext>
            </a:extLst>
          </p:cNvPr>
          <p:cNvSpPr txBox="1"/>
          <p:nvPr/>
        </p:nvSpPr>
        <p:spPr>
          <a:xfrm>
            <a:off x="8137410" y="-10267618"/>
            <a:ext cx="3762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from </a:t>
            </a:r>
            <a:r>
              <a:rPr lang="en-GB" sz="1400" dirty="0" err="1">
                <a:cs typeface="Calibri"/>
              </a:rPr>
              <a:t>AdvancedState</a:t>
            </a:r>
            <a:r>
              <a:rPr lang="en-GB" sz="1400" dirty="0">
                <a:cs typeface="Calibri"/>
              </a:rPr>
              <a:t> Script</a:t>
            </a:r>
            <a:endParaRPr lang="en-GB" dirty="0">
              <a:cs typeface="Calibri"/>
            </a:endParaRPr>
          </a:p>
        </p:txBody>
      </p:sp>
      <p:pic>
        <p:nvPicPr>
          <p:cNvPr id="8" name="Picture 7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81E79FD7-DC02-3362-0F7A-AB57DC1D5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329" y="-9811712"/>
            <a:ext cx="4003792" cy="1242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B8B3FE-3CD1-72DF-F654-CCAF69997E1D}"/>
              </a:ext>
            </a:extLst>
          </p:cNvPr>
          <p:cNvSpPr txBox="1"/>
          <p:nvPr/>
        </p:nvSpPr>
        <p:spPr>
          <a:xfrm>
            <a:off x="8184447" y="-8564877"/>
            <a:ext cx="4007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of the </a:t>
            </a:r>
            <a:r>
              <a:rPr lang="en-GB" sz="1400" dirty="0" err="1">
                <a:cs typeface="Calibri"/>
              </a:rPr>
              <a:t>EnterState</a:t>
            </a:r>
            <a:r>
              <a:rPr lang="en-GB" sz="1400" dirty="0">
                <a:cs typeface="Calibri"/>
              </a:rPr>
              <a:t>() method being overridden on the AttackState script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74BC79D-0464-9AEA-BB8D-45116EDDDA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8448962"/>
                  </p:ext>
                </p:extLst>
              </p:nvPr>
            </p:nvGraphicFramePr>
            <p:xfrm>
              <a:off x="4703471" y="-6177391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74BC79D-0464-9AEA-BB8D-45116EDDD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3471" y="-6177391"/>
                <a:ext cx="2495550" cy="308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5B1A686-8445-D68B-18DD-4585F760B4D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39487886"/>
                  </p:ext>
                </p:extLst>
              </p:nvPr>
            </p:nvGraphicFramePr>
            <p:xfrm>
              <a:off x="7199021" y="-7721739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5B1A686-8445-D68B-18DD-4585F760B4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9021" y="-7721739"/>
                <a:ext cx="2495550" cy="308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FA9F29C5-0F3B-4817-C8C6-511E1ACD2B2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46162468"/>
                  </p:ext>
                </p:extLst>
              </p:nvPr>
            </p:nvGraphicFramePr>
            <p:xfrm>
              <a:off x="9694571" y="-9266087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FA9F29C5-0F3B-4817-C8C6-511E1ACD2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4571" y="-9266087"/>
                <a:ext cx="2495550" cy="308869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47B44C5-636D-0968-ACCE-87E6866658C4}"/>
              </a:ext>
            </a:extLst>
          </p:cNvPr>
          <p:cNvSpPr/>
          <p:nvPr/>
        </p:nvSpPr>
        <p:spPr>
          <a:xfrm>
            <a:off x="5824" y="1942317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Rule Based System is a system that relies on various facts called Predicates to make decisions.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Predicates represent Boolean Truths (True/False)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can use these Predicates to construct Rules, and the outcome of the decision will rely on whether rules are met.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Rule based systems are known as a Goal Driven Architecture for AI, meaning the AI has a final goal (such as destroying the enemy tank.)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63F166-52FA-43FA-56FB-EFFF943FC771}"/>
              </a:ext>
            </a:extLst>
          </p:cNvPr>
          <p:cNvSpPr/>
          <p:nvPr/>
        </p:nvSpPr>
        <p:spPr>
          <a:xfrm>
            <a:off x="672132" y="684540"/>
            <a:ext cx="10873490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Rule Based System?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EB7C9B-FA0E-1FF3-81C9-9296EBE9CCF5}"/>
              </a:ext>
            </a:extLst>
          </p:cNvPr>
          <p:cNvSpPr/>
          <p:nvPr/>
        </p:nvSpPr>
        <p:spPr>
          <a:xfrm>
            <a:off x="-14134" y="15351244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Rule Based System is a system that relies on various facts called Predicates to make decisions.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Predicates represent Boolean Truths (True/False)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can use these Predicates to construct Rules, and the outcome of the decision will rely on whether rules are met.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Rule based systems are known as a Goal Driven Architecture for AI, meaning the AI has a final goal (such as destroying the enemy tank.)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3FD86-FA99-6FB6-3841-689FF4A2F00C}"/>
              </a:ext>
            </a:extLst>
          </p:cNvPr>
          <p:cNvSpPr/>
          <p:nvPr/>
        </p:nvSpPr>
        <p:spPr>
          <a:xfrm>
            <a:off x="652172" y="14093467"/>
            <a:ext cx="10873490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Rule Based System?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05173DB-55B6-89D1-308C-C910A25E170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51168563"/>
                  </p:ext>
                </p:extLst>
              </p:nvPr>
            </p:nvGraphicFramePr>
            <p:xfrm>
              <a:off x="-285750" y="13178009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05173DB-55B6-89D1-308C-C910A25E1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5750" y="13178009"/>
                <a:ext cx="2495550" cy="308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BC4D5A61-D277-187D-BCE2-148CCBBEB7A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7080003"/>
                  </p:ext>
                </p:extLst>
              </p:nvPr>
            </p:nvGraphicFramePr>
            <p:xfrm>
              <a:off x="2209800" y="11633661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BC4D5A61-D277-187D-BCE2-148CCBBEB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9800" y="11633661"/>
                <a:ext cx="2495550" cy="308869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379447D-C0FB-0876-8295-ED7E8DDF4697}"/>
              </a:ext>
            </a:extLst>
          </p:cNvPr>
          <p:cNvSpPr/>
          <p:nvPr/>
        </p:nvSpPr>
        <p:spPr>
          <a:xfrm>
            <a:off x="-49699" y="929548"/>
            <a:ext cx="8245616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states all inherit from a class we called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This class contains the various methods our states use including:</a:t>
            </a:r>
          </a:p>
          <a:p>
            <a:pPr algn="ctr"/>
            <a:r>
              <a:rPr lang="en-US" sz="3200" b="1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EnterState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 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ADLaM Display"/>
              <a:cs typeface="Calibri" panose="020F0502020204030204"/>
            </a:endParaRPr>
          </a:p>
          <a:p>
            <a:pPr algn="ctr"/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ExitState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UpdateState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of these methods can be overridden by all states that inherit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, allowing us to code state-specific behaviors to the same method. 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55A90B-491E-F8F1-B5E6-711C6D097BD1}"/>
              </a:ext>
            </a:extLst>
          </p:cNvPr>
          <p:cNvSpPr/>
          <p:nvPr/>
        </p:nvSpPr>
        <p:spPr>
          <a:xfrm>
            <a:off x="2551257" y="0"/>
            <a:ext cx="710162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Making The States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CB372C-9C21-810F-38C4-7695B77C3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46" y="1136760"/>
            <a:ext cx="4003792" cy="27535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EA1349-63F9-4213-D6A0-AC586E84DC8B}"/>
              </a:ext>
            </a:extLst>
          </p:cNvPr>
          <p:cNvSpPr txBox="1"/>
          <p:nvPr/>
        </p:nvSpPr>
        <p:spPr>
          <a:xfrm>
            <a:off x="8130327" y="3825849"/>
            <a:ext cx="3762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from </a:t>
            </a:r>
            <a:r>
              <a:rPr lang="en-GB" sz="1400" dirty="0" err="1">
                <a:cs typeface="Calibri"/>
              </a:rPr>
              <a:t>AdvancedState</a:t>
            </a:r>
            <a:r>
              <a:rPr lang="en-GB" sz="1400" dirty="0">
                <a:cs typeface="Calibri"/>
              </a:rPr>
              <a:t> Script</a:t>
            </a:r>
            <a:endParaRPr lang="en-GB" dirty="0">
              <a:cs typeface="Calibri"/>
            </a:endParaRPr>
          </a:p>
        </p:txBody>
      </p:sp>
      <p:pic>
        <p:nvPicPr>
          <p:cNvPr id="29" name="Picture 2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4E618A7-821F-F024-8B0E-CFDFD4F7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46" y="4281755"/>
            <a:ext cx="4003792" cy="12424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6AA7AC-B1F8-8F42-D62C-CAAFC458AB3A}"/>
              </a:ext>
            </a:extLst>
          </p:cNvPr>
          <p:cNvSpPr txBox="1"/>
          <p:nvPr/>
        </p:nvSpPr>
        <p:spPr>
          <a:xfrm>
            <a:off x="8177364" y="5528590"/>
            <a:ext cx="4007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of the </a:t>
            </a:r>
            <a:r>
              <a:rPr lang="en-GB" sz="1400" dirty="0" err="1">
                <a:cs typeface="Calibri"/>
              </a:rPr>
              <a:t>EnterState</a:t>
            </a:r>
            <a:r>
              <a:rPr lang="en-GB" sz="1400" dirty="0">
                <a:cs typeface="Calibri"/>
              </a:rPr>
              <a:t>() method being overridden on the AttackState script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39988EF9-3AAF-D7A1-74A8-B9159D45023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0718893"/>
                  </p:ext>
                </p:extLst>
              </p:nvPr>
            </p:nvGraphicFramePr>
            <p:xfrm>
              <a:off x="4705350" y="10089313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39988EF9-3AAF-D7A1-74A8-B9159D4502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5350" y="10089313"/>
                <a:ext cx="2495550" cy="308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>
                <a:extLst>
                  <a:ext uri="{FF2B5EF4-FFF2-40B4-BE49-F238E27FC236}">
                    <a16:creationId xmlns:a16="http://schemas.microsoft.com/office/drawing/2014/main" id="{DDC37866-95D9-1D4E-7DD4-C4D241C753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57366765"/>
                  </p:ext>
                </p:extLst>
              </p:nvPr>
            </p:nvGraphicFramePr>
            <p:xfrm>
              <a:off x="7200900" y="8544965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>
                <a:extLst>
                  <a:ext uri="{FF2B5EF4-FFF2-40B4-BE49-F238E27FC236}">
                    <a16:creationId xmlns:a16="http://schemas.microsoft.com/office/drawing/2014/main" id="{DDC37866-95D9-1D4E-7DD4-C4D241C753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900" y="8544965"/>
                <a:ext cx="2495550" cy="3088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>
                <a:extLst>
                  <a:ext uri="{FF2B5EF4-FFF2-40B4-BE49-F238E27FC236}">
                    <a16:creationId xmlns:a16="http://schemas.microsoft.com/office/drawing/2014/main" id="{3FBA3D55-2FB1-AD1F-426F-130827196BE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595558"/>
                  </p:ext>
                </p:extLst>
              </p:nvPr>
            </p:nvGraphicFramePr>
            <p:xfrm>
              <a:off x="9696450" y="7000617"/>
              <a:ext cx="2495550" cy="3088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5550" cy="3088695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2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>
                <a:extLst>
                  <a:ext uri="{FF2B5EF4-FFF2-40B4-BE49-F238E27FC236}">
                    <a16:creationId xmlns:a16="http://schemas.microsoft.com/office/drawing/2014/main" id="{3FBA3D55-2FB1-AD1F-426F-130827196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6450" y="7000617"/>
                <a:ext cx="2495550" cy="30886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2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EB7C9B-FA0E-1FF3-81C9-9296EBE9CCF5}"/>
              </a:ext>
            </a:extLst>
          </p:cNvPr>
          <p:cNvSpPr/>
          <p:nvPr/>
        </p:nvSpPr>
        <p:spPr>
          <a:xfrm>
            <a:off x="-14134" y="15351244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 Rule Based System is a system that relies on various facts called Predicates to make decisions.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Predicates represent Boolean Truths (True/False)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can use these Predicates to construct Rules, and the outcome of the decision will rely on whether rules are met.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Rule based systems are known as a Goal Driven Architecture for AI, meaning the AI has a final goal (such as destroying the enemy tank.)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3FD86-FA99-6FB6-3841-689FF4A2F00C}"/>
              </a:ext>
            </a:extLst>
          </p:cNvPr>
          <p:cNvSpPr/>
          <p:nvPr/>
        </p:nvSpPr>
        <p:spPr>
          <a:xfrm>
            <a:off x="652172" y="14093467"/>
            <a:ext cx="10873490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What is a Rule Based System?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79447D-C0FB-0876-8295-ED7E8DDF4697}"/>
              </a:ext>
            </a:extLst>
          </p:cNvPr>
          <p:cNvSpPr/>
          <p:nvPr/>
        </p:nvSpPr>
        <p:spPr>
          <a:xfrm>
            <a:off x="-49699" y="929548"/>
            <a:ext cx="8245616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states all inherit from a class we called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This class contains the various methods our states use including:</a:t>
            </a:r>
          </a:p>
          <a:p>
            <a:pPr algn="ctr"/>
            <a:r>
              <a:rPr lang="en-US" sz="3200" b="1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EnterState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 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ADLaM Display"/>
              <a:cs typeface="Calibri" panose="020F0502020204030204"/>
            </a:endParaRPr>
          </a:p>
          <a:p>
            <a:pPr algn="ctr"/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ExitState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UpdateState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of these methods can be overridden by all states that inherit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, allowing us to code state-specific behaviors to the same method. 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55A90B-491E-F8F1-B5E6-711C6D097BD1}"/>
              </a:ext>
            </a:extLst>
          </p:cNvPr>
          <p:cNvSpPr/>
          <p:nvPr/>
        </p:nvSpPr>
        <p:spPr>
          <a:xfrm>
            <a:off x="2551257" y="0"/>
            <a:ext cx="710162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Making The States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CCB372C-9C21-810F-38C4-7695B77C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246" y="1136760"/>
            <a:ext cx="4003792" cy="27535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EA1349-63F9-4213-D6A0-AC586E84DC8B}"/>
              </a:ext>
            </a:extLst>
          </p:cNvPr>
          <p:cNvSpPr txBox="1"/>
          <p:nvPr/>
        </p:nvSpPr>
        <p:spPr>
          <a:xfrm>
            <a:off x="8130327" y="3825849"/>
            <a:ext cx="3762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from </a:t>
            </a:r>
            <a:r>
              <a:rPr lang="en-GB" sz="1400" dirty="0" err="1">
                <a:cs typeface="Calibri"/>
              </a:rPr>
              <a:t>AdvancedState</a:t>
            </a:r>
            <a:r>
              <a:rPr lang="en-GB" sz="1400" dirty="0">
                <a:cs typeface="Calibri"/>
              </a:rPr>
              <a:t> Script</a:t>
            </a:r>
            <a:endParaRPr lang="en-GB" dirty="0">
              <a:cs typeface="Calibri"/>
            </a:endParaRPr>
          </a:p>
        </p:txBody>
      </p:sp>
      <p:pic>
        <p:nvPicPr>
          <p:cNvPr id="29" name="Picture 2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4E618A7-821F-F024-8B0E-CFDFD4F7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246" y="4281755"/>
            <a:ext cx="4003792" cy="12424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6AA7AC-B1F8-8F42-D62C-CAAFC458AB3A}"/>
              </a:ext>
            </a:extLst>
          </p:cNvPr>
          <p:cNvSpPr txBox="1"/>
          <p:nvPr/>
        </p:nvSpPr>
        <p:spPr>
          <a:xfrm>
            <a:off x="8177364" y="5528590"/>
            <a:ext cx="4007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of the </a:t>
            </a:r>
            <a:r>
              <a:rPr lang="en-GB" sz="1400" dirty="0" err="1">
                <a:cs typeface="Calibri"/>
              </a:rPr>
              <a:t>EnterState</a:t>
            </a:r>
            <a:r>
              <a:rPr lang="en-GB" sz="1400" dirty="0">
                <a:cs typeface="Calibri"/>
              </a:rPr>
              <a:t>() method being overridden on the AttackState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22BF2A-0403-EC24-5636-30A8FFA17F6A}"/>
              </a:ext>
            </a:extLst>
          </p:cNvPr>
          <p:cNvSpPr/>
          <p:nvPr/>
        </p:nvSpPr>
        <p:spPr>
          <a:xfrm>
            <a:off x="18360462" y="1257777"/>
            <a:ext cx="12206134" cy="36009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For our Rule Based System to work, our tank needs a set of rules to follow. </a:t>
            </a:r>
            <a:endParaRPr lang="en-US" sz="3200" b="1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have written a function to add rules that takes facts, the state that the rule will switch to, and the Boolean operator that the rule makes use of 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Below is a code screenshot of our rules:</a:t>
            </a:r>
          </a:p>
          <a:p>
            <a:pPr algn="ctr"/>
            <a:endParaRPr lang="en-US" sz="3600" b="1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76BA2-978F-6473-3D78-BD2BA7F58801}"/>
              </a:ext>
            </a:extLst>
          </p:cNvPr>
          <p:cNvSpPr/>
          <p:nvPr/>
        </p:nvSpPr>
        <p:spPr>
          <a:xfrm>
            <a:off x="22623109" y="0"/>
            <a:ext cx="3680816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Rules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3046F70-270D-F0D2-C159-5AD0C303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926" y="4297726"/>
            <a:ext cx="12209172" cy="15466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F9F674B-A77C-3E79-D28A-EC2317D5EA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8193951"/>
                  </p:ext>
                </p:extLst>
              </p:nvPr>
            </p:nvGraphicFramePr>
            <p:xfrm>
              <a:off x="15211754" y="-706152"/>
              <a:ext cx="2958499" cy="37944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58499" cy="3794411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6194" ay="2373707" az="19371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30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F9F674B-A77C-3E79-D28A-EC2317D5EA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11754" y="-706152"/>
                <a:ext cx="2958499" cy="3794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4992F8F-10D0-B23F-60ED-2F4F491A32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4773616"/>
                  </p:ext>
                </p:extLst>
              </p:nvPr>
            </p:nvGraphicFramePr>
            <p:xfrm>
              <a:off x="15034389" y="4076780"/>
              <a:ext cx="3309586" cy="32525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09586" cy="3252523"/>
                    </a:xfrm>
                    <a:prstGeom prst="rect">
                      <a:avLst/>
                    </a:prstGeom>
                  </am3d:spPr>
                  <am3d:camera>
                    <am3d:pos x="0" y="0" z="617705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220" d="1000000"/>
                    <am3d:preTrans dx="-115265936" dy="-9787814" dz="-4624135"/>
                    <am3d:scale>
                      <am3d:sx n="1000000" d="1000000"/>
                      <am3d:sy n="1000000" d="1000000"/>
                      <am3d:sz n="1000000" d="1000000"/>
                    </am3d:scale>
                    <am3d:rot ax="2551146" ay="-1502241" az="-12725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6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4992F8F-10D0-B23F-60ED-2F4F491A32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34389" y="4076780"/>
                <a:ext cx="3309586" cy="3252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F456EDE-BDA8-5BD6-1411-0D4314902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0315785"/>
                  </p:ext>
                </p:extLst>
              </p:nvPr>
            </p:nvGraphicFramePr>
            <p:xfrm>
              <a:off x="15887641" y="2463290"/>
              <a:ext cx="1603079" cy="22384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03079" cy="2238458"/>
                    </a:xfrm>
                    <a:prstGeom prst="rect">
                      <a:avLst/>
                    </a:prstGeom>
                  </am3d:spPr>
                  <am3d:camera>
                    <am3d:pos x="0" y="0" z="60864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839" d="1000000"/>
                    <am3d:preTrans dx="-264426601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-908941" ay="3221500" az="-73845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07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F456EDE-BDA8-5BD6-1411-0D4314902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7641" y="2463290"/>
                <a:ext cx="1603079" cy="223845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F8E31F4-C4ED-58DA-DCC8-D978AF3BB10A}"/>
              </a:ext>
            </a:extLst>
          </p:cNvPr>
          <p:cNvSpPr/>
          <p:nvPr/>
        </p:nvSpPr>
        <p:spPr>
          <a:xfrm>
            <a:off x="-49699" y="929548"/>
            <a:ext cx="8245616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states all inherit from a class we called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This class contains the various methods our states use including:</a:t>
            </a:r>
          </a:p>
          <a:p>
            <a:pPr algn="ctr"/>
            <a:r>
              <a:rPr lang="en-US" sz="3200" b="1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EnterState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 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ADLaM Display"/>
              <a:cs typeface="Calibri" panose="020F0502020204030204"/>
            </a:endParaRPr>
          </a:p>
          <a:p>
            <a:pPr algn="ctr"/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ExitState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UpdateState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of these methods can be overridden by all states that inherit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, allowing us to code state-specific behaviors to the same method. 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96FBB-E92B-4743-B4CD-3E6E0B6808B3}"/>
              </a:ext>
            </a:extLst>
          </p:cNvPr>
          <p:cNvSpPr/>
          <p:nvPr/>
        </p:nvSpPr>
        <p:spPr>
          <a:xfrm>
            <a:off x="2551257" y="0"/>
            <a:ext cx="710162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Making The States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C0836CB-8BAB-F763-AF0B-456373031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246" y="1136760"/>
            <a:ext cx="4003792" cy="2753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995BED-44D8-577C-1451-813636592F28}"/>
              </a:ext>
            </a:extLst>
          </p:cNvPr>
          <p:cNvSpPr txBox="1"/>
          <p:nvPr/>
        </p:nvSpPr>
        <p:spPr>
          <a:xfrm>
            <a:off x="8130327" y="3825849"/>
            <a:ext cx="3762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from </a:t>
            </a:r>
            <a:r>
              <a:rPr lang="en-GB" sz="1400" dirty="0" err="1">
                <a:cs typeface="Calibri"/>
              </a:rPr>
              <a:t>AdvancedState</a:t>
            </a:r>
            <a:r>
              <a:rPr lang="en-GB" sz="1400" dirty="0">
                <a:cs typeface="Calibri"/>
              </a:rPr>
              <a:t> Script</a:t>
            </a:r>
            <a:endParaRPr lang="en-GB" dirty="0">
              <a:cs typeface="Calibri"/>
            </a:endParaRPr>
          </a:p>
        </p:txBody>
      </p:sp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646ACA2-C36B-6850-BBFD-AA3E36471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246" y="4281755"/>
            <a:ext cx="4003792" cy="1242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D3AC45-F1EB-A3FE-35E2-F8FE9A32F684}"/>
              </a:ext>
            </a:extLst>
          </p:cNvPr>
          <p:cNvSpPr txBox="1"/>
          <p:nvPr/>
        </p:nvSpPr>
        <p:spPr>
          <a:xfrm>
            <a:off x="8177364" y="5528590"/>
            <a:ext cx="4007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of the </a:t>
            </a:r>
            <a:r>
              <a:rPr lang="en-GB" sz="1400" dirty="0" err="1">
                <a:cs typeface="Calibri"/>
              </a:rPr>
              <a:t>EnterState</a:t>
            </a:r>
            <a:r>
              <a:rPr lang="en-GB" sz="1400" dirty="0">
                <a:cs typeface="Calibri"/>
              </a:rPr>
              <a:t>() method being overridden on the AttackState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2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3925313"/>
                  </p:ext>
                </p:extLst>
              </p:nvPr>
            </p:nvGraphicFramePr>
            <p:xfrm>
              <a:off x="8512360" y="-435763"/>
              <a:ext cx="3266249" cy="27329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66249" cy="2732983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1545468" ay="-1599070" az="-7327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46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2360" y="-435763"/>
                <a:ext cx="3266249" cy="273298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D9507AF-EF78-EB4E-7AAF-5C918ECA59BB}"/>
              </a:ext>
            </a:extLst>
          </p:cNvPr>
          <p:cNvSpPr/>
          <p:nvPr/>
        </p:nvSpPr>
        <p:spPr>
          <a:xfrm>
            <a:off x="4136970" y="2643459"/>
            <a:ext cx="39180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Group 20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Smart Tank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23658-B44E-DC20-EDF7-A677D3ABE90D}"/>
              </a:ext>
            </a:extLst>
          </p:cNvPr>
          <p:cNvSpPr/>
          <p:nvPr/>
        </p:nvSpPr>
        <p:spPr>
          <a:xfrm>
            <a:off x="3009257" y="4245310"/>
            <a:ext cx="6173485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(With Animations)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606855"/>
                  </p:ext>
                </p:extLst>
              </p:nvPr>
            </p:nvGraphicFramePr>
            <p:xfrm>
              <a:off x="-690420" y="1414867"/>
              <a:ext cx="6762017" cy="64191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62017" cy="6419154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9153202" ay="1998697" az="98447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809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90420" y="1414867"/>
                <a:ext cx="6762017" cy="64191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59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22BF2A-0403-EC24-5636-30A8FFA17F6A}"/>
              </a:ext>
            </a:extLst>
          </p:cNvPr>
          <p:cNvSpPr/>
          <p:nvPr/>
        </p:nvSpPr>
        <p:spPr>
          <a:xfrm>
            <a:off x="-7051" y="1257777"/>
            <a:ext cx="12206134" cy="36009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For our Rule Based System to work, our tank needs a set of rules to follow. </a:t>
            </a:r>
            <a:endParaRPr lang="en-US" sz="3200" b="1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We have written a function to add rules that takes facts, the state that the rule will switch to, and the Boolean operator that the rule makes use of 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Below is a code screenshot of our rules:</a:t>
            </a:r>
          </a:p>
          <a:p>
            <a:pPr algn="ctr"/>
            <a:endParaRPr lang="en-US" sz="3600" b="1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76BA2-978F-6473-3D78-BD2BA7F58801}"/>
              </a:ext>
            </a:extLst>
          </p:cNvPr>
          <p:cNvSpPr/>
          <p:nvPr/>
        </p:nvSpPr>
        <p:spPr>
          <a:xfrm>
            <a:off x="4255596" y="0"/>
            <a:ext cx="3680816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Rules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3046F70-270D-F0D2-C159-5AD0C303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7" y="4297726"/>
            <a:ext cx="12209172" cy="154666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F9D1BCC-B570-5644-F872-CB0F958799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9638111"/>
                  </p:ext>
                </p:extLst>
              </p:nvPr>
            </p:nvGraphicFramePr>
            <p:xfrm>
              <a:off x="-4149672" y="-881543"/>
              <a:ext cx="2958499" cy="37944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58499" cy="3794411"/>
                    </a:xfrm>
                    <a:prstGeom prst="rect">
                      <a:avLst/>
                    </a:prstGeom>
                  </am3d:spPr>
                  <am3d:camera>
                    <am3d:pos x="0" y="0" z="714199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985" d="1000000"/>
                    <am3d:preTrans dx="-123615228" dy="-1799999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6194" ay="2373707" az="193711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300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F9D1BCC-B570-5644-F872-CB0F95879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49672" y="-881543"/>
                <a:ext cx="2958499" cy="3794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73379255-2DA6-3F91-2C36-C22E6D9EC1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2870005"/>
                  </p:ext>
                </p:extLst>
              </p:nvPr>
            </p:nvGraphicFramePr>
            <p:xfrm>
              <a:off x="-4327037" y="3901389"/>
              <a:ext cx="3309586" cy="32525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309586" cy="3252523"/>
                    </a:xfrm>
                    <a:prstGeom prst="rect">
                      <a:avLst/>
                    </a:prstGeom>
                  </am3d:spPr>
                  <am3d:camera>
                    <am3d:pos x="0" y="0" z="617705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9220" d="1000000"/>
                    <am3d:preTrans dx="-115265936" dy="-9787814" dz="-4624135"/>
                    <am3d:scale>
                      <am3d:sx n="1000000" d="1000000"/>
                      <am3d:sy n="1000000" d="1000000"/>
                      <am3d:sz n="1000000" d="1000000"/>
                    </am3d:scale>
                    <am3d:rot ax="2551146" ay="-1502241" az="-12725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6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73379255-2DA6-3F91-2C36-C22E6D9EC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27037" y="3901389"/>
                <a:ext cx="3309586" cy="3252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50A60F7-4078-6FEF-6BFE-DDE972A6B7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9903927"/>
                  </p:ext>
                </p:extLst>
              </p:nvPr>
            </p:nvGraphicFramePr>
            <p:xfrm>
              <a:off x="-3473785" y="2287899"/>
              <a:ext cx="1603079" cy="22384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03079" cy="2238458"/>
                    </a:xfrm>
                    <a:prstGeom prst="rect">
                      <a:avLst/>
                    </a:prstGeom>
                  </am3d:spPr>
                  <am3d:camera>
                    <am3d:pos x="0" y="0" z="608642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839" d="1000000"/>
                    <am3d:preTrans dx="-264426601" dy="-18000000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-908941" ay="3221500" az="-73845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07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50A60F7-4078-6FEF-6BFE-DDE972A6B7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473785" y="2287899"/>
                <a:ext cx="1603079" cy="223845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0109ABE-35F1-9A67-FCF7-C357CDC328C4}"/>
              </a:ext>
            </a:extLst>
          </p:cNvPr>
          <p:cNvSpPr/>
          <p:nvPr/>
        </p:nvSpPr>
        <p:spPr>
          <a:xfrm>
            <a:off x="-17101313" y="929548"/>
            <a:ext cx="8245616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Our states all inherit from a class we called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This class contains the various methods our states use including:</a:t>
            </a:r>
          </a:p>
          <a:p>
            <a:pPr algn="ctr"/>
            <a:r>
              <a:rPr lang="en-US" sz="3200" b="1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EnterState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 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/>
              <a:ea typeface="ADLaM Display"/>
              <a:cs typeface="Calibri" panose="020F0502020204030204"/>
            </a:endParaRPr>
          </a:p>
          <a:p>
            <a:pPr algn="ctr"/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ExitState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UpdateState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()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Each of these methods can be overridden by all states that inherit </a:t>
            </a:r>
            <a:r>
              <a:rPr lang="en-US" sz="3200" b="1" dirty="0" err="1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AdvancedState</a:t>
            </a:r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, allowing us to code state-specific behaviors to the same method. </a:t>
            </a:r>
          </a:p>
          <a:p>
            <a:pPr algn="ctr"/>
            <a:b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6A622-8EFD-0966-3592-AD3580678515}"/>
              </a:ext>
            </a:extLst>
          </p:cNvPr>
          <p:cNvSpPr/>
          <p:nvPr/>
        </p:nvSpPr>
        <p:spPr>
          <a:xfrm>
            <a:off x="-14500357" y="0"/>
            <a:ext cx="710162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Making The States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400F12-0231-13CB-D41C-56C0594EE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72368" y="1136760"/>
            <a:ext cx="4003792" cy="2753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DF19E5-C2C2-8ECE-1FEB-4EFA44A28C58}"/>
              </a:ext>
            </a:extLst>
          </p:cNvPr>
          <p:cNvSpPr txBox="1"/>
          <p:nvPr/>
        </p:nvSpPr>
        <p:spPr>
          <a:xfrm>
            <a:off x="-8921287" y="3825849"/>
            <a:ext cx="37629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from </a:t>
            </a:r>
            <a:r>
              <a:rPr lang="en-GB" sz="1400" dirty="0" err="1">
                <a:cs typeface="Calibri"/>
              </a:rPr>
              <a:t>AdvancedState</a:t>
            </a:r>
            <a:r>
              <a:rPr lang="en-GB" sz="1400" dirty="0">
                <a:cs typeface="Calibri"/>
              </a:rPr>
              <a:t> Script</a:t>
            </a:r>
            <a:endParaRPr lang="en-GB" dirty="0">
              <a:cs typeface="Calibri"/>
            </a:endParaRPr>
          </a:p>
        </p:txBody>
      </p:sp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7F4572D-A1D4-C001-3B04-B26CAA99A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872368" y="4281755"/>
            <a:ext cx="4003792" cy="1242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2E3597-F29C-F905-3BF3-A4781634C805}"/>
              </a:ext>
            </a:extLst>
          </p:cNvPr>
          <p:cNvSpPr txBox="1"/>
          <p:nvPr/>
        </p:nvSpPr>
        <p:spPr>
          <a:xfrm>
            <a:off x="-8874250" y="5528590"/>
            <a:ext cx="4007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cs typeface="Calibri"/>
              </a:rPr>
              <a:t>Screenshot of the </a:t>
            </a:r>
            <a:r>
              <a:rPr lang="en-GB" sz="1400" dirty="0" err="1">
                <a:cs typeface="Calibri"/>
              </a:rPr>
              <a:t>EnterState</a:t>
            </a:r>
            <a:r>
              <a:rPr lang="en-GB" sz="1400" dirty="0">
                <a:cs typeface="Calibri"/>
              </a:rPr>
              <a:t>() method being overridden on the AttackState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4D1F-20BA-E15E-D5D6-FF656AD52038}"/>
              </a:ext>
            </a:extLst>
          </p:cNvPr>
          <p:cNvSpPr/>
          <p:nvPr/>
        </p:nvSpPr>
        <p:spPr>
          <a:xfrm>
            <a:off x="4315705" y="1988974"/>
            <a:ext cx="3560590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E30F88-9FEE-54EB-BC3B-11CDE6147B2A}"/>
              </a:ext>
            </a:extLst>
          </p:cNvPr>
          <p:cNvSpPr/>
          <p:nvPr/>
        </p:nvSpPr>
        <p:spPr>
          <a:xfrm>
            <a:off x="4368607" y="3699476"/>
            <a:ext cx="34547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557917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8635213"/>
                  </p:ext>
                </p:extLst>
              </p:nvPr>
            </p:nvGraphicFramePr>
            <p:xfrm>
              <a:off x="8608805" y="-1815309"/>
              <a:ext cx="4580363" cy="442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80363" cy="442799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8947484" ay="2027412" az="96964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46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8805" y="-1815309"/>
                <a:ext cx="4580363" cy="44279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D9507AF-EF78-EB4E-7AAF-5C918ECA59BB}"/>
              </a:ext>
            </a:extLst>
          </p:cNvPr>
          <p:cNvSpPr/>
          <p:nvPr/>
        </p:nvSpPr>
        <p:spPr>
          <a:xfrm>
            <a:off x="4136970" y="2643459"/>
            <a:ext cx="39180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Group 20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Smart Tank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23658-B44E-DC20-EDF7-A677D3ABE90D}"/>
              </a:ext>
            </a:extLst>
          </p:cNvPr>
          <p:cNvSpPr/>
          <p:nvPr/>
        </p:nvSpPr>
        <p:spPr>
          <a:xfrm>
            <a:off x="3009257" y="4245310"/>
            <a:ext cx="6173485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(With Animations)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90420" y="1414867"/>
              <a:ext cx="6762017" cy="64191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62017" cy="6419154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9153202" ay="1998697" az="98447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8096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90420" y="1414867"/>
                <a:ext cx="6762017" cy="641915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D90A2E3-D3AC-EB04-41F5-83EF2ACD3BBE}"/>
              </a:ext>
            </a:extLst>
          </p:cNvPr>
          <p:cNvSpPr/>
          <p:nvPr/>
        </p:nvSpPr>
        <p:spPr>
          <a:xfrm>
            <a:off x="-3203120" y="6858000"/>
            <a:ext cx="3203120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Made By:</a:t>
            </a:r>
          </a:p>
          <a:p>
            <a:pPr algn="ctr"/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Lunar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Dylan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Dimitrios</a:t>
            </a:r>
          </a:p>
        </p:txBody>
      </p:sp>
    </p:spTree>
    <p:extLst>
      <p:ext uri="{BB962C8B-B14F-4D97-AF65-F5344CB8AC3E}">
        <p14:creationId xmlns:p14="http://schemas.microsoft.com/office/powerpoint/2010/main" val="6099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648317"/>
                  </p:ext>
                </p:extLst>
              </p:nvPr>
            </p:nvGraphicFramePr>
            <p:xfrm>
              <a:off x="17291122" y="-7473143"/>
              <a:ext cx="4580363" cy="442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80363" cy="442799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8947484" ay="2027412" az="96964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46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91122" y="-7473143"/>
                <a:ext cx="4580363" cy="4427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133098"/>
                  </p:ext>
                </p:extLst>
              </p:nvPr>
            </p:nvGraphicFramePr>
            <p:xfrm>
              <a:off x="12529218" y="-4586083"/>
              <a:ext cx="4219314" cy="40053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19314" cy="4005377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9153202" ay="1998697" az="98447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808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3E5C0E2-3AC9-C5F0-BE05-AD3EDABCB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9218" y="-4586083"/>
                <a:ext cx="4219314" cy="400537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792E78F-D44D-083D-D339-AED909DD581E}"/>
              </a:ext>
            </a:extLst>
          </p:cNvPr>
          <p:cNvSpPr/>
          <p:nvPr/>
        </p:nvSpPr>
        <p:spPr>
          <a:xfrm>
            <a:off x="3628819" y="1720840"/>
            <a:ext cx="493436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Made By</a:t>
            </a:r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  <a:endParaRPr lang="en-US" sz="5400" b="1" cap="none" spc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Lunar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Dylan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Dimitrios (Jim)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5AEFB-6096-2FEE-4FE9-733B75B1DBED}"/>
              </a:ext>
            </a:extLst>
          </p:cNvPr>
          <p:cNvSpPr/>
          <p:nvPr/>
        </p:nvSpPr>
        <p:spPr>
          <a:xfrm>
            <a:off x="18533464" y="-38997"/>
            <a:ext cx="803938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State Machine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24DC37-7354-AEE9-8AA8-16C976E30702}"/>
              </a:ext>
            </a:extLst>
          </p:cNvPr>
          <p:cNvSpPr/>
          <p:nvPr/>
        </p:nvSpPr>
        <p:spPr>
          <a:xfrm>
            <a:off x="16748532" y="1790279"/>
            <a:ext cx="11609267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Tank’s State Machine makes use of these States:</a:t>
            </a:r>
          </a:p>
          <a:p>
            <a:pPr algn="ctr"/>
            <a:r>
              <a:rPr lang="en-US" sz="36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Initial State</a:t>
            </a:r>
          </a:p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Attack State</a:t>
            </a:r>
          </a:p>
          <a:p>
            <a:pPr algn="ctr"/>
            <a:r>
              <a:rPr lang="en-US" sz="36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Searching State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sz="36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Of which are controlled by a Finite State </a:t>
            </a:r>
            <a:r>
              <a:rPr lang="en-US" sz="36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Machine.</a:t>
            </a:r>
            <a:endParaRPr lang="en-US" sz="3600" b="1" cap="none" spc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530E69-9E76-8413-1FC7-02A638747C93}"/>
              </a:ext>
            </a:extLst>
          </p:cNvPr>
          <p:cNvSpPr/>
          <p:nvPr/>
        </p:nvSpPr>
        <p:spPr>
          <a:xfrm>
            <a:off x="19468018" y="928505"/>
            <a:ext cx="617027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Brief Introduction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8D5B3D17-C323-ABED-5C84-ECFF2393F3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16796623"/>
                  </p:ext>
                </p:extLst>
              </p:nvPr>
            </p:nvGraphicFramePr>
            <p:xfrm rot="16200000">
              <a:off x="13982448" y="-2145098"/>
              <a:ext cx="1971784" cy="5692131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8D5B3D17-C323-ABED-5C84-ECFF2393F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13982448" y="-2145098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881951CF-E3C0-A774-13AC-F502E1C88D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00396490"/>
                  </p:ext>
                </p:extLst>
              </p:nvPr>
            </p:nvGraphicFramePr>
            <p:xfrm rot="16200000">
              <a:off x="14456098" y="-314643"/>
              <a:ext cx="1971784" cy="5692131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881951CF-E3C0-A774-13AC-F502E1C88D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14456098" y="-314643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C1D7C3D5-FDB8-69FB-7ADE-5942C93077F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69864183"/>
                  </p:ext>
                </p:extLst>
              </p:nvPr>
            </p:nvGraphicFramePr>
            <p:xfrm rot="16200000">
              <a:off x="15109361" y="1481172"/>
              <a:ext cx="1971784" cy="5692131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C1D7C3D5-FDB8-69FB-7ADE-5942C9307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15109361" y="1481172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33BDC3EF-DD0C-E3D0-A04C-B370934F5B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93719528"/>
                  </p:ext>
                </p:extLst>
              </p:nvPr>
            </p:nvGraphicFramePr>
            <p:xfrm rot="16200000">
              <a:off x="15762624" y="3276987"/>
              <a:ext cx="1971784" cy="5692131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33BDC3EF-DD0C-E3D0-A04C-B370934F5B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15762624" y="3276987"/>
                <a:ext cx="1971784" cy="5692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40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7291122" y="-7473143"/>
              <a:ext cx="4580363" cy="442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80363" cy="4427999"/>
                    </a:xfrm>
                    <a:prstGeom prst="rect">
                      <a:avLst/>
                    </a:prstGeom>
                  </am3d:spPr>
                  <am3d:camera>
                    <am3d:pos x="0" y="0" z="603669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" d="1000000"/>
                    <am3d:preTrans dx="-113768345" dy="-10029720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8947484" ay="2027412" az="96964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46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E79CE18-F046-118D-4836-65D7EC7F6C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91122" y="-7473143"/>
                <a:ext cx="4580363" cy="442799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792E78F-D44D-083D-D339-AED909DD581E}"/>
              </a:ext>
            </a:extLst>
          </p:cNvPr>
          <p:cNvSpPr/>
          <p:nvPr/>
        </p:nvSpPr>
        <p:spPr>
          <a:xfrm>
            <a:off x="3628819" y="1720840"/>
            <a:ext cx="493436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Made By</a:t>
            </a:r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  <a:endParaRPr lang="en-US" sz="5400" b="1" cap="none" spc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Lunar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Dylan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Dimitrios (Jim)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5AEFB-6096-2FEE-4FE9-733B75B1DBED}"/>
              </a:ext>
            </a:extLst>
          </p:cNvPr>
          <p:cNvSpPr/>
          <p:nvPr/>
        </p:nvSpPr>
        <p:spPr>
          <a:xfrm>
            <a:off x="18533464" y="-38997"/>
            <a:ext cx="803938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State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530E69-9E76-8413-1FC7-02A638747C93}"/>
              </a:ext>
            </a:extLst>
          </p:cNvPr>
          <p:cNvSpPr/>
          <p:nvPr/>
        </p:nvSpPr>
        <p:spPr>
          <a:xfrm>
            <a:off x="19468018" y="928505"/>
            <a:ext cx="617027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Brief Introduction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8D5B3D17-C323-ABED-5C84-ECFF2393F3CE}"/>
                  </a:ext>
                </a:extLst>
              </p:cNvPr>
              <p:cNvGraphicFramePr/>
              <p:nvPr/>
            </p:nvGraphicFramePr>
            <p:xfrm rot="16200000">
              <a:off x="13982448" y="-2145098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8D5B3D17-C323-ABED-5C84-ECFF2393F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982448" y="-2145098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881951CF-E3C0-A774-13AC-F502E1C88DBB}"/>
                  </a:ext>
                </a:extLst>
              </p:cNvPr>
              <p:cNvGraphicFramePr/>
              <p:nvPr/>
            </p:nvGraphicFramePr>
            <p:xfrm rot="16200000">
              <a:off x="14456098" y="-314643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881951CF-E3C0-A774-13AC-F502E1C88D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4456098" y="-314643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C1D7C3D5-FDB8-69FB-7ADE-5942C93077FF}"/>
                  </a:ext>
                </a:extLst>
              </p:cNvPr>
              <p:cNvGraphicFramePr/>
              <p:nvPr/>
            </p:nvGraphicFramePr>
            <p:xfrm rot="16200000">
              <a:off x="15109361" y="1481172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C1D7C3D5-FDB8-69FB-7ADE-5942C9307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5109361" y="1481172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33BDC3EF-DD0C-E3D0-A04C-B370934F5B13}"/>
                  </a:ext>
                </a:extLst>
              </p:cNvPr>
              <p:cNvGraphicFramePr/>
              <p:nvPr/>
            </p:nvGraphicFramePr>
            <p:xfrm rot="16200000">
              <a:off x="15762624" y="3276987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33BDC3EF-DD0C-E3D0-A04C-B370934F5B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5762624" y="3276987"/>
                <a:ext cx="1971784" cy="569213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880193B-C267-8731-697B-8C2A8343B50A}"/>
              </a:ext>
            </a:extLst>
          </p:cNvPr>
          <p:cNvSpPr/>
          <p:nvPr/>
        </p:nvSpPr>
        <p:spPr>
          <a:xfrm>
            <a:off x="16450087" y="1788080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</a:t>
            </a:r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Tank uses a rule based finite state machine. It selects one of several states based on a set of rules. These states include: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Defense State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1161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E7E1A6-E718-037E-836D-2A291724A8C7}"/>
              </a:ext>
            </a:extLst>
          </p:cNvPr>
          <p:cNvSpPr/>
          <p:nvPr/>
        </p:nvSpPr>
        <p:spPr>
          <a:xfrm>
            <a:off x="2638963" y="0"/>
            <a:ext cx="6914073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State Machine</a:t>
            </a:r>
            <a:endParaRPr lang="en-US" sz="6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8DEEC-63F2-A524-634F-6931D124F934}"/>
              </a:ext>
            </a:extLst>
          </p:cNvPr>
          <p:cNvSpPr/>
          <p:nvPr/>
        </p:nvSpPr>
        <p:spPr>
          <a:xfrm>
            <a:off x="-7051" y="1786944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</a:t>
            </a:r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Tank uses a rule based finite state machine. It selects one of several states based on a set of rules. These states include: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Defense State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7A460-94AE-D293-EC17-C194E6EA1021}"/>
              </a:ext>
            </a:extLst>
          </p:cNvPr>
          <p:cNvSpPr/>
          <p:nvPr/>
        </p:nvSpPr>
        <p:spPr>
          <a:xfrm>
            <a:off x="3010863" y="854614"/>
            <a:ext cx="617027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Brief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A888E-A468-A3D4-079E-D70D153CDD9C}"/>
              </a:ext>
            </a:extLst>
          </p:cNvPr>
          <p:cNvSpPr/>
          <p:nvPr/>
        </p:nvSpPr>
        <p:spPr>
          <a:xfrm>
            <a:off x="-10230389" y="1720840"/>
            <a:ext cx="320312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Made By</a:t>
            </a:r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  <a:endParaRPr lang="en-US" sz="5400" b="1" cap="none" spc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Lunar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Dylan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Dimitrios</a:t>
            </a:r>
          </a:p>
        </p:txBody>
      </p:sp>
      <p:pic>
        <p:nvPicPr>
          <p:cNvPr id="15" name="Graphic 14" descr="Cursor outline">
            <a:extLst>
              <a:ext uri="{FF2B5EF4-FFF2-40B4-BE49-F238E27FC236}">
                <a16:creationId xmlns:a16="http://schemas.microsoft.com/office/drawing/2014/main" id="{43F464DD-D558-58B9-C42E-86C06BA34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43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916FC9A6-771B-2C4E-7393-36E06D1F40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0966583"/>
                  </p:ext>
                </p:extLst>
              </p:nvPr>
            </p:nvGraphicFramePr>
            <p:xfrm rot="16200000">
              <a:off x="-5717576" y="-1969789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916FC9A6-771B-2C4E-7393-36E06D1F4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5717576" y="-1969789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4A3C69FB-BCB6-CCA7-63F7-A87346F6DD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35225981"/>
                  </p:ext>
                </p:extLst>
              </p:nvPr>
            </p:nvGraphicFramePr>
            <p:xfrm rot="16200000">
              <a:off x="-5243926" y="-139334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4A3C69FB-BCB6-CCA7-63F7-A87346F6D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5243926" y="-139334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864963C3-7F51-EEAA-BF2E-162D795B39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09431151"/>
                  </p:ext>
                </p:extLst>
              </p:nvPr>
            </p:nvGraphicFramePr>
            <p:xfrm rot="16200000">
              <a:off x="-4590663" y="1656481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864963C3-7F51-EEAA-BF2E-162D795B3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4590663" y="1656481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23E41D9-388B-4F82-C8EF-70AF906C896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16278100"/>
                  </p:ext>
                </p:extLst>
              </p:nvPr>
            </p:nvGraphicFramePr>
            <p:xfrm rot="16200000">
              <a:off x="-3937400" y="3452296"/>
              <a:ext cx="1971784" cy="5692131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23E41D9-388B-4F82-C8EF-70AF906C89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3937400" y="3452296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D8588A7-8351-CD74-9E9C-98F5AC9E80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6350426"/>
                  </p:ext>
                </p:extLst>
              </p:nvPr>
            </p:nvGraphicFramePr>
            <p:xfrm rot="10800000">
              <a:off x="-1672641" y="6752687"/>
              <a:ext cx="15537279" cy="28551418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15537279" cy="28551418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386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D8588A7-8351-CD74-9E9C-98F5AC9E80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-1672641" y="6752687"/>
                <a:ext cx="15537279" cy="28551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43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E7E1A6-E718-037E-836D-2A291724A8C7}"/>
              </a:ext>
            </a:extLst>
          </p:cNvPr>
          <p:cNvSpPr/>
          <p:nvPr/>
        </p:nvSpPr>
        <p:spPr>
          <a:xfrm>
            <a:off x="2646014" y="-13945518"/>
            <a:ext cx="6914073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State Machine</a:t>
            </a:r>
            <a:endParaRPr lang="en-US" sz="6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8DEEC-63F2-A524-634F-6931D124F934}"/>
              </a:ext>
            </a:extLst>
          </p:cNvPr>
          <p:cNvSpPr/>
          <p:nvPr/>
        </p:nvSpPr>
        <p:spPr>
          <a:xfrm>
            <a:off x="0" y="-12158574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</a:t>
            </a:r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Tank uses a rule based finite state machine. It selects one of several states based on a set of rules. These states include: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Defense State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7A460-94AE-D293-EC17-C194E6EA1021}"/>
              </a:ext>
            </a:extLst>
          </p:cNvPr>
          <p:cNvSpPr/>
          <p:nvPr/>
        </p:nvSpPr>
        <p:spPr>
          <a:xfrm>
            <a:off x="3017914" y="-13090904"/>
            <a:ext cx="617027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Brief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A888E-A468-A3D4-079E-D70D153CDD9C}"/>
              </a:ext>
            </a:extLst>
          </p:cNvPr>
          <p:cNvSpPr/>
          <p:nvPr/>
        </p:nvSpPr>
        <p:spPr>
          <a:xfrm>
            <a:off x="-10230389" y="1720840"/>
            <a:ext cx="320312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Made By</a:t>
            </a:r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  <a:endParaRPr lang="en-US" sz="5400" b="1" cap="none" spc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Lunar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Dylan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Dimitrios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916FC9A6-771B-2C4E-7393-36E06D1F4055}"/>
                  </a:ext>
                </a:extLst>
              </p:cNvPr>
              <p:cNvGraphicFramePr/>
              <p:nvPr/>
            </p:nvGraphicFramePr>
            <p:xfrm rot="16200000">
              <a:off x="-5717576" y="-1969789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916FC9A6-771B-2C4E-7393-36E06D1F4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717576" y="-1969789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4A3C69FB-BCB6-CCA7-63F7-A87346F6DD6F}"/>
                  </a:ext>
                </a:extLst>
              </p:cNvPr>
              <p:cNvGraphicFramePr/>
              <p:nvPr/>
            </p:nvGraphicFramePr>
            <p:xfrm rot="16200000">
              <a:off x="-5243926" y="-139334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4A3C69FB-BCB6-CCA7-63F7-A87346F6D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243926" y="-139334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864963C3-7F51-EEAA-BF2E-162D795B3977}"/>
                  </a:ext>
                </a:extLst>
              </p:cNvPr>
              <p:cNvGraphicFramePr/>
              <p:nvPr/>
            </p:nvGraphicFramePr>
            <p:xfrm rot="16200000">
              <a:off x="-4590663" y="1656481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864963C3-7F51-EEAA-BF2E-162D795B3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4590663" y="1656481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23E41D9-388B-4F82-C8EF-70AF906C896A}"/>
                  </a:ext>
                </a:extLst>
              </p:cNvPr>
              <p:cNvGraphicFramePr/>
              <p:nvPr/>
            </p:nvGraphicFramePr>
            <p:xfrm rot="16200000">
              <a:off x="-3937400" y="3452296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23E41D9-388B-4F82-C8EF-70AF906C89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3937400" y="3452296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FD8588A7-8351-CD74-9E9C-98F5AC9E80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325856"/>
                  </p:ext>
                </p:extLst>
              </p:nvPr>
            </p:nvGraphicFramePr>
            <p:xfrm rot="10800000">
              <a:off x="-1672640" y="-28661034"/>
              <a:ext cx="15537279" cy="28551418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15537279" cy="28551418"/>
                    </a:xfrm>
                    <a:prstGeom prst="rect">
                      <a:avLst/>
                    </a:prstGeom>
                  </am3d:spPr>
                  <am3d:camera>
                    <am3d:pos x="0" y="0" z="603669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4945" d="1000000"/>
                    <am3d:preTrans dx="0" dy="-10029722" dz="-586763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386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FD8588A7-8351-CD74-9E9C-98F5AC9E80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-1672640" y="-28661034"/>
                <a:ext cx="15537279" cy="28551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443EE745-28F7-DBAB-6DF0-8CDA1179B7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3747173"/>
                  </p:ext>
                </p:extLst>
              </p:nvPr>
            </p:nvGraphicFramePr>
            <p:xfrm>
              <a:off x="-4847224" y="2193356"/>
              <a:ext cx="4847224" cy="454248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847224" cy="4542487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389" ay="-1658839" az="-88800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443EE745-28F7-DBAB-6DF0-8CDA1179B7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847224" y="2193356"/>
                <a:ext cx="4847224" cy="45424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060F1F8-22FE-166F-6C85-87472FF6E7E4}"/>
              </a:ext>
            </a:extLst>
          </p:cNvPr>
          <p:cNvSpPr/>
          <p:nvPr/>
        </p:nvSpPr>
        <p:spPr>
          <a:xfrm>
            <a:off x="-14086993" y="1114967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F5986-75C4-80B5-AAC0-6822B82A2720}"/>
              </a:ext>
            </a:extLst>
          </p:cNvPr>
          <p:cNvSpPr/>
          <p:nvPr/>
        </p:nvSpPr>
        <p:spPr>
          <a:xfrm>
            <a:off x="-14302589" y="2265481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</p:spTree>
    <p:extLst>
      <p:ext uri="{BB962C8B-B14F-4D97-AF65-F5344CB8AC3E}">
        <p14:creationId xmlns:p14="http://schemas.microsoft.com/office/powerpoint/2010/main" val="237802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E7E1A6-E718-037E-836D-2A291724A8C7}"/>
              </a:ext>
            </a:extLst>
          </p:cNvPr>
          <p:cNvSpPr/>
          <p:nvPr/>
        </p:nvSpPr>
        <p:spPr>
          <a:xfrm>
            <a:off x="2646014" y="-13945518"/>
            <a:ext cx="6914073" cy="101566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60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State Machine</a:t>
            </a:r>
            <a:endParaRPr lang="en-US" sz="6000" b="1" cap="none" spc="0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8DEEC-63F2-A524-634F-6931D124F934}"/>
              </a:ext>
            </a:extLst>
          </p:cNvPr>
          <p:cNvSpPr/>
          <p:nvPr/>
        </p:nvSpPr>
        <p:spPr>
          <a:xfrm>
            <a:off x="0" y="-12158574"/>
            <a:ext cx="12206134" cy="50783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/>
                <a:ea typeface="ADLaM Display"/>
                <a:cs typeface="ADLaM Display"/>
              </a:rPr>
              <a:t>Our </a:t>
            </a:r>
            <a:r>
              <a:rPr lang="en-US" sz="32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Tank uses a rule based finite state machine. It selects one of several states based on a set of rules. These states include:</a:t>
            </a:r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endParaRPr lang="en-US" sz="32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Enemy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Patrol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Collect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Attack State</a:t>
            </a:r>
          </a:p>
          <a:p>
            <a:pPr algn="ctr"/>
            <a:r>
              <a:rPr lang="en-US" sz="32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Base Defense State</a:t>
            </a:r>
          </a:p>
          <a:p>
            <a:pPr algn="ctr"/>
            <a:endParaRPr lang="en-US" sz="36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D7A460-94AE-D293-EC17-C194E6EA1021}"/>
              </a:ext>
            </a:extLst>
          </p:cNvPr>
          <p:cNvSpPr/>
          <p:nvPr/>
        </p:nvSpPr>
        <p:spPr>
          <a:xfrm>
            <a:off x="3017914" y="-13090904"/>
            <a:ext cx="617027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Brief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A888E-A468-A3D4-079E-D70D153CDD9C}"/>
              </a:ext>
            </a:extLst>
          </p:cNvPr>
          <p:cNvSpPr/>
          <p:nvPr/>
        </p:nvSpPr>
        <p:spPr>
          <a:xfrm>
            <a:off x="-10230389" y="1720840"/>
            <a:ext cx="320312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Made By</a:t>
            </a:r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  <a:endParaRPr lang="en-US" sz="5400" b="1" cap="none" spc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54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Lunar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Dylan</a:t>
            </a:r>
          </a:p>
          <a:p>
            <a:pPr algn="ctr"/>
            <a:r>
              <a:rPr lang="en-US" sz="5400" b="1" cap="none" spc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Dimitrios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916FC9A6-771B-2C4E-7393-36E06D1F4055}"/>
                  </a:ext>
                </a:extLst>
              </p:cNvPr>
              <p:cNvGraphicFramePr/>
              <p:nvPr/>
            </p:nvGraphicFramePr>
            <p:xfrm rot="16200000">
              <a:off x="-5717576" y="-1969789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916FC9A6-771B-2C4E-7393-36E06D1F4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717576" y="-1969789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4A3C69FB-BCB6-CCA7-63F7-A87346F6DD6F}"/>
                  </a:ext>
                </a:extLst>
              </p:cNvPr>
              <p:cNvGraphicFramePr/>
              <p:nvPr/>
            </p:nvGraphicFramePr>
            <p:xfrm rot="16200000">
              <a:off x="-5243926" y="-139334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4A3C69FB-BCB6-CCA7-63F7-A87346F6D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5243926" y="-139334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864963C3-7F51-EEAA-BF2E-162D795B3977}"/>
                  </a:ext>
                </a:extLst>
              </p:cNvPr>
              <p:cNvGraphicFramePr/>
              <p:nvPr/>
            </p:nvGraphicFramePr>
            <p:xfrm rot="16200000">
              <a:off x="-4590663" y="1656481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864963C3-7F51-EEAA-BF2E-162D795B3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4590663" y="1656481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23E41D9-388B-4F82-C8EF-70AF906C896A}"/>
                  </a:ext>
                </a:extLst>
              </p:cNvPr>
              <p:cNvGraphicFramePr/>
              <p:nvPr/>
            </p:nvGraphicFramePr>
            <p:xfrm rot="16200000">
              <a:off x="-3937400" y="3452296"/>
              <a:ext cx="1971784" cy="5692131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971784" cy="5692131"/>
                    </a:xfrm>
                    <a:prstGeom prst="rect">
                      <a:avLst/>
                    </a:prstGeom>
                  </am3d:spPr>
                  <am3d:camera>
                    <am3d:pos x="0" y="0" z="52962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448" d="1000000"/>
                    <am3d:preTrans dx="-106897951" dy="-17996925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56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23E41D9-388B-4F82-C8EF-70AF906C89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-3937400" y="3452296"/>
                <a:ext cx="1971784" cy="569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443EE745-28F7-DBAB-6DF0-8CDA1179B7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847224" y="2193356"/>
              <a:ext cx="4847224" cy="45424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847224" cy="4542487"/>
                    </a:xfrm>
                    <a:prstGeom prst="rect">
                      <a:avLst/>
                    </a:prstGeom>
                  </am3d:spPr>
                  <am3d:camera>
                    <am3d:pos x="0" y="0" z="697726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605" d="1000000"/>
                    <am3d:preTrans dx="-7409442" dy="-805818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79389" ay="-1658839" az="-8880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443EE745-28F7-DBAB-6DF0-8CDA1179B7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47224" y="2193356"/>
                <a:ext cx="4847224" cy="454248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060F1F8-22FE-166F-6C85-87472FF6E7E4}"/>
              </a:ext>
            </a:extLst>
          </p:cNvPr>
          <p:cNvSpPr/>
          <p:nvPr/>
        </p:nvSpPr>
        <p:spPr>
          <a:xfrm>
            <a:off x="-14086993" y="1114967"/>
            <a:ext cx="54429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Rush State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BF5986-75C4-80B5-AAC0-6822B82A2720}"/>
              </a:ext>
            </a:extLst>
          </p:cNvPr>
          <p:cNvSpPr/>
          <p:nvPr/>
        </p:nvSpPr>
        <p:spPr>
          <a:xfrm>
            <a:off x="-14302589" y="2265481"/>
            <a:ext cx="587417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Rush state is the initial state of the tank, in this state the tank will navigate to the opposite end of the map</a:t>
            </a: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b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</a:br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enter this state on-start</a:t>
            </a:r>
          </a:p>
          <a:p>
            <a:pPr algn="ctr"/>
            <a:endParaRPr lang="en-US" sz="2400" b="1" dirty="0">
              <a:ln w="22225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latin typeface="ADLaM Display"/>
              <a:ea typeface="ADLaM Display"/>
              <a:cs typeface="ADLaM Display"/>
            </a:endParaRPr>
          </a:p>
          <a:p>
            <a:pPr algn="ctr"/>
            <a:r>
              <a:rPr lang="en-US" sz="2400" b="1" dirty="0">
                <a:ln w="22225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DLaM Display"/>
                <a:ea typeface="ADLaM Display"/>
                <a:cs typeface="ADLaM Display"/>
              </a:rPr>
              <a:t>The tank will leave this state if a point of interest is found.</a:t>
            </a:r>
          </a:p>
        </p:txBody>
      </p:sp>
    </p:spTree>
    <p:extLst>
      <p:ext uri="{BB962C8B-B14F-4D97-AF65-F5344CB8AC3E}">
        <p14:creationId xmlns:p14="http://schemas.microsoft.com/office/powerpoint/2010/main" val="273963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3735</Words>
  <Application>Microsoft Office PowerPoint</Application>
  <PresentationFormat>Widescreen</PresentationFormat>
  <Paragraphs>298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Mantzidis</dc:creator>
  <cp:lastModifiedBy>Dimitrios Mantzidis</cp:lastModifiedBy>
  <cp:revision>222</cp:revision>
  <dcterms:created xsi:type="dcterms:W3CDTF">2023-12-08T17:54:45Z</dcterms:created>
  <dcterms:modified xsi:type="dcterms:W3CDTF">2023-12-15T11:01:33Z</dcterms:modified>
</cp:coreProperties>
</file>